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9"/>
  </p:notesMasterIdLst>
  <p:handoutMasterIdLst>
    <p:handoutMasterId r:id="rId20"/>
  </p:handoutMasterIdLst>
  <p:sldIdLst>
    <p:sldId id="256" r:id="rId5"/>
    <p:sldId id="638" r:id="rId6"/>
    <p:sldId id="623" r:id="rId7"/>
    <p:sldId id="634" r:id="rId8"/>
    <p:sldId id="645" r:id="rId9"/>
    <p:sldId id="647" r:id="rId10"/>
    <p:sldId id="635" r:id="rId11"/>
    <p:sldId id="622" r:id="rId12"/>
    <p:sldId id="625" r:id="rId13"/>
    <p:sldId id="650" r:id="rId14"/>
    <p:sldId id="636" r:id="rId15"/>
    <p:sldId id="652" r:id="rId16"/>
    <p:sldId id="648" r:id="rId17"/>
    <p:sldId id="649" r:id="rId18"/>
  </p:sldIdLst>
  <p:sldSz cx="24384000" cy="13716000"/>
  <p:notesSz cx="7010400" cy="9296400"/>
  <p:defaultTextStyle>
    <a:defPPr marL="0" marR="0" indent="0" algn="l" defTabSz="1285829" rtl="0" fontAlgn="auto" latinLnBrk="1" hangingPunct="0">
      <a:lnSpc>
        <a:spcPct val="100000"/>
      </a:lnSpc>
      <a:spcBef>
        <a:spcPts val="0"/>
      </a:spcBef>
      <a:spcAft>
        <a:spcPts val="0"/>
      </a:spcAft>
      <a:buClrTx/>
      <a:buSzTx/>
      <a:buFontTx/>
      <a:buNone/>
      <a:tabLst/>
      <a:defRPr kumimoji="0" sz="2531" b="0" i="0" u="none" strike="noStrike" cap="none" spc="0" normalizeH="0" baseline="0">
        <a:ln>
          <a:noFill/>
        </a:ln>
        <a:solidFill>
          <a:srgbClr val="000000"/>
        </a:solidFill>
        <a:effectLst/>
        <a:uFillTx/>
      </a:defRPr>
    </a:defPPr>
    <a:lvl1pPr marL="0" marR="0" indent="0"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1pPr>
    <a:lvl2pPr marL="0" marR="0" indent="321457"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2pPr>
    <a:lvl3pPr marL="0" marR="0" indent="642915"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3pPr>
    <a:lvl4pPr marL="0" marR="0" indent="964372"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4pPr>
    <a:lvl5pPr marL="0" marR="0" indent="1285829"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5pPr>
    <a:lvl6pPr marL="0" marR="0" indent="1607287"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6pPr>
    <a:lvl7pPr marL="0" marR="0" indent="1928744"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7pPr>
    <a:lvl8pPr marL="0" marR="0" indent="2250201"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8pPr>
    <a:lvl9pPr marL="0" marR="0" indent="2571659" algn="ctr" defTabSz="821502" rtl="0" fontAlgn="auto" latinLnBrk="0" hangingPunct="0">
      <a:lnSpc>
        <a:spcPct val="100000"/>
      </a:lnSpc>
      <a:spcBef>
        <a:spcPts val="0"/>
      </a:spcBef>
      <a:spcAft>
        <a:spcPts val="0"/>
      </a:spcAft>
      <a:buClrTx/>
      <a:buSzTx/>
      <a:buFontTx/>
      <a:buNone/>
      <a:tabLst/>
      <a:defRPr kumimoji="0" sz="5062"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4" pos="7703" userDrawn="1">
          <p15:clr>
            <a:srgbClr val="A4A3A4"/>
          </p15:clr>
        </p15:guide>
        <p15:guide id="5" orient="horz" pos="681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2F5F41-84A8-9AF2-E410-E3ED4EED5C06}" name="Win Cowger" initials="WC" userId="S::wincowger_gmail.com#ext#@uofwaterloo.onmicrosoft.com::c4bd687f-26de-440e-b201-abdd1a704992" providerId="AD"/>
  <p188:author id="{CB2D3F4D-9A2A-492C-8D0A-97B4387B08C4}" name="Kathy Szigeti" initials="KS" userId="S::kszigeti@uwaterloo.ca::107c1ae1-40ae-4d7a-979b-92276dfbbf67" providerId="AD"/>
  <p188:author id="{D8DCC196-4838-6F2A-459D-7CA9377A1CF6}" name="Bhaleka Persaud" initials="BP" userId="S::bd2persa@uwaterloo.ca::137cf7d0-b13f-4414-9291-e41bcb047f8f" providerId="AD"/>
  <p188:author id="{F45ED7A8-3C4F-F2A6-C97B-248BCF068833}" name="Tia Jenkins" initials="TJ" userId="Tia Jenkins" providerId="None"/>
  <p188:author id="{B9E875EE-8B31-4675-8C58-0463C9756DBD}" name="Rodney Smith" initials="RS" userId="Rodney Smith"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dney Smith" initials="RS" lastIdx="2" clrIdx="0">
    <p:extLst>
      <p:ext uri="{19B8F6BF-5375-455C-9EA6-DF929625EA0E}">
        <p15:presenceInfo xmlns:p15="http://schemas.microsoft.com/office/powerpoint/2012/main" userId="Rodney Smi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316AB5"/>
    <a:srgbClr val="4F4F4F"/>
    <a:srgbClr val="EF6B22"/>
    <a:srgbClr val="F74242"/>
    <a:srgbClr val="186BDE"/>
    <a:srgbClr val="2EAC69"/>
    <a:srgbClr val="00C9C9"/>
    <a:srgbClr val="CC9800"/>
    <a:srgbClr val="F74141"/>
    <a:srgbClr val="B573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684" autoAdjust="0"/>
  </p:normalViewPr>
  <p:slideViewPr>
    <p:cSldViewPr snapToGrid="0">
      <p:cViewPr varScale="1">
        <p:scale>
          <a:sx n="42" d="100"/>
          <a:sy n="42" d="100"/>
        </p:scale>
        <p:origin x="629" y="62"/>
      </p:cViewPr>
      <p:guideLst>
        <p:guide pos="7703"/>
        <p:guide orient="horz" pos="681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iaje\Downloads\MP%20RDM%20repo%20data%20analysis%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layout>
        <c:manualLayout>
          <c:xMode val="edge"/>
          <c:yMode val="edge"/>
          <c:x val="0.83567549599824309"/>
          <c:y val="0.49273788818532593"/>
          <c:w val="0.16211382631434229"/>
          <c:h val="0.5066216225241065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3825934-CFF8-4AEF-80FE-D4CEB71706EE}" type="datetimeFigureOut">
              <a:rPr lang="en-CA" smtClean="0"/>
              <a:t>2023-01-31</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EC8CEF1-E3A3-4903-92A9-EEDF4E0FC646}" type="slidenum">
              <a:rPr lang="en-CA" smtClean="0"/>
              <a:t>‹#›</a:t>
            </a:fld>
            <a:endParaRPr lang="en-CA"/>
          </a:p>
        </p:txBody>
      </p:sp>
    </p:spTree>
    <p:extLst>
      <p:ext uri="{BB962C8B-B14F-4D97-AF65-F5344CB8AC3E}">
        <p14:creationId xmlns:p14="http://schemas.microsoft.com/office/powerpoint/2010/main" val="3893442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 name="Shape 58"/>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a:p>
        </p:txBody>
      </p:sp>
      <p:sp>
        <p:nvSpPr>
          <p:cNvPr id="59" name="Shape 59"/>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defTabSz="642915" latinLnBrk="0">
      <a:lnSpc>
        <a:spcPct val="117999"/>
      </a:lnSpc>
      <a:defRPr sz="3094">
        <a:latin typeface="Helvetica Neue"/>
        <a:ea typeface="Helvetica Neue"/>
        <a:cs typeface="Helvetica Neue"/>
        <a:sym typeface="Helvetica Neue"/>
      </a:defRPr>
    </a:lvl1pPr>
    <a:lvl2pPr indent="321457" defTabSz="642915" latinLnBrk="0">
      <a:lnSpc>
        <a:spcPct val="117999"/>
      </a:lnSpc>
      <a:defRPr sz="3094">
        <a:latin typeface="Helvetica Neue"/>
        <a:ea typeface="Helvetica Neue"/>
        <a:cs typeface="Helvetica Neue"/>
        <a:sym typeface="Helvetica Neue"/>
      </a:defRPr>
    </a:lvl2pPr>
    <a:lvl3pPr indent="642915" defTabSz="642915" latinLnBrk="0">
      <a:lnSpc>
        <a:spcPct val="117999"/>
      </a:lnSpc>
      <a:defRPr sz="3094">
        <a:latin typeface="Helvetica Neue"/>
        <a:ea typeface="Helvetica Neue"/>
        <a:cs typeface="Helvetica Neue"/>
        <a:sym typeface="Helvetica Neue"/>
      </a:defRPr>
    </a:lvl3pPr>
    <a:lvl4pPr indent="964372" defTabSz="642915" latinLnBrk="0">
      <a:lnSpc>
        <a:spcPct val="117999"/>
      </a:lnSpc>
      <a:defRPr sz="3094">
        <a:latin typeface="Helvetica Neue"/>
        <a:ea typeface="Helvetica Neue"/>
        <a:cs typeface="Helvetica Neue"/>
        <a:sym typeface="Helvetica Neue"/>
      </a:defRPr>
    </a:lvl4pPr>
    <a:lvl5pPr indent="1285829" defTabSz="642915" latinLnBrk="0">
      <a:lnSpc>
        <a:spcPct val="117999"/>
      </a:lnSpc>
      <a:defRPr sz="3094">
        <a:latin typeface="Helvetica Neue"/>
        <a:ea typeface="Helvetica Neue"/>
        <a:cs typeface="Helvetica Neue"/>
        <a:sym typeface="Helvetica Neue"/>
      </a:defRPr>
    </a:lvl5pPr>
    <a:lvl6pPr indent="1607287" defTabSz="642915" latinLnBrk="0">
      <a:lnSpc>
        <a:spcPct val="117999"/>
      </a:lnSpc>
      <a:defRPr sz="3094">
        <a:latin typeface="Helvetica Neue"/>
        <a:ea typeface="Helvetica Neue"/>
        <a:cs typeface="Helvetica Neue"/>
        <a:sym typeface="Helvetica Neue"/>
      </a:defRPr>
    </a:lvl6pPr>
    <a:lvl7pPr indent="1928744" defTabSz="642915" latinLnBrk="0">
      <a:lnSpc>
        <a:spcPct val="117999"/>
      </a:lnSpc>
      <a:defRPr sz="3094">
        <a:latin typeface="Helvetica Neue"/>
        <a:ea typeface="Helvetica Neue"/>
        <a:cs typeface="Helvetica Neue"/>
        <a:sym typeface="Helvetica Neue"/>
      </a:defRPr>
    </a:lvl7pPr>
    <a:lvl8pPr indent="2250201" defTabSz="642915" latinLnBrk="0">
      <a:lnSpc>
        <a:spcPct val="117999"/>
      </a:lnSpc>
      <a:defRPr sz="3094">
        <a:latin typeface="Helvetica Neue"/>
        <a:ea typeface="Helvetica Neue"/>
        <a:cs typeface="Helvetica Neue"/>
        <a:sym typeface="Helvetica Neue"/>
      </a:defRPr>
    </a:lvl8pPr>
    <a:lvl9pPr indent="2571659" defTabSz="642915" latinLnBrk="0">
      <a:lnSpc>
        <a:spcPct val="117999"/>
      </a:lnSpc>
      <a:defRPr sz="3094">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281268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a:p>
            <a:endParaRPr lang="en-CA" dirty="0"/>
          </a:p>
          <a:p>
            <a:r>
              <a:rPr lang="en-US" b="0" i="0" dirty="0">
                <a:solidFill>
                  <a:srgbClr val="3E3D40"/>
                </a:solidFill>
                <a:effectLst/>
                <a:latin typeface="Lucida Grande"/>
              </a:rPr>
              <a:t>The researches on microplastics have been attracting global concerns. Since more and more data on microplastics are acquired and as policies begin to emerge around the world, it is important that scientists are able to conduct meta-analyses, confirm reproducibility, and meaningfully compare data from different studies. </a:t>
            </a:r>
            <a:endParaRPr lang="en-CA" dirty="0"/>
          </a:p>
          <a:p>
            <a:endParaRPr lang="en-CA" dirty="0"/>
          </a:p>
        </p:txBody>
      </p:sp>
    </p:spTree>
    <p:extLst>
      <p:ext uri="{BB962C8B-B14F-4D97-AF65-F5344CB8AC3E}">
        <p14:creationId xmlns:p14="http://schemas.microsoft.com/office/powerpoint/2010/main" val="385214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Evaluating findability and accessibility was a first step </a:t>
            </a:r>
          </a:p>
          <a:p>
            <a:endParaRPr lang="en-US" dirty="0"/>
          </a:p>
          <a:p>
            <a:r>
              <a:rPr lang="en-US" dirty="0"/>
              <a:t>FAIR Principles:</a:t>
            </a:r>
            <a:br>
              <a:rPr lang="en-US" dirty="0"/>
            </a:br>
            <a:r>
              <a:rPr lang="en-US" dirty="0"/>
              <a:t>support its reuse by individuals. </a:t>
            </a:r>
            <a:br>
              <a:rPr lang="en-US" dirty="0"/>
            </a:br>
            <a:br>
              <a:rPr lang="en-US" dirty="0"/>
            </a:br>
            <a:br>
              <a:rPr lang="en-US" dirty="0"/>
            </a:br>
            <a:r>
              <a:rPr lang="en-US" dirty="0"/>
              <a:t>Standards for data description, interoperability, citation are at the core of these principles.</a:t>
            </a:r>
            <a:endParaRPr lang="en-CA" dirty="0"/>
          </a:p>
        </p:txBody>
      </p:sp>
    </p:spTree>
    <p:extLst>
      <p:ext uri="{BB962C8B-B14F-4D97-AF65-F5344CB8AC3E}">
        <p14:creationId xmlns:p14="http://schemas.microsoft.com/office/powerpoint/2010/main" val="135321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a:solidFill>
                  <a:schemeClr val="tx2"/>
                </a:solidFill>
                <a:latin typeface="+mn-lt"/>
              </a:rPr>
              <a:t>Two strategies were adopted to identify and locate open datasets: (1) we reviewed the data sharing statements in a representative subset of peer-reviewed publications on environmental microplastics, and (2) we undertook a comprehensive search of relevant online data repositories.</a:t>
            </a:r>
            <a:endParaRPr lang="en-CA"/>
          </a:p>
        </p:txBody>
      </p:sp>
    </p:spTree>
    <p:extLst>
      <p:ext uri="{BB962C8B-B14F-4D97-AF65-F5344CB8AC3E}">
        <p14:creationId xmlns:p14="http://schemas.microsoft.com/office/powerpoint/2010/main" val="165711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42915" rtl="0" eaLnBrk="1" fontAlgn="auto" latinLnBrk="0" hangingPunct="1">
              <a:lnSpc>
                <a:spcPct val="117999"/>
              </a:lnSpc>
              <a:spcBef>
                <a:spcPts val="0"/>
              </a:spcBef>
              <a:spcAft>
                <a:spcPts val="0"/>
              </a:spcAft>
              <a:buClrTx/>
              <a:buSzTx/>
              <a:buFontTx/>
              <a:buNone/>
              <a:tabLst/>
              <a:defRPr/>
            </a:pPr>
            <a:r>
              <a:rPr lang="en-US" sz="1800" err="1">
                <a:effectLst/>
                <a:latin typeface="Segoe UI" panose="020B0502040204020203" pitchFamily="34" charset="0"/>
              </a:rPr>
              <a:t>ike</a:t>
            </a:r>
            <a:r>
              <a:rPr lang="en-US" sz="1800">
                <a:effectLst/>
                <a:latin typeface="Segoe UI" panose="020B0502040204020203" pitchFamily="34" charset="0"/>
              </a:rPr>
              <a:t> datasets are hardly increasing as a proportion of overall publications. But there is hope here in 2021. </a:t>
            </a:r>
            <a:r>
              <a:rPr lang="en-US" sz="3200">
                <a:solidFill>
                  <a:schemeClr val="tx2"/>
                </a:solidFill>
              </a:rPr>
              <a:t>There are exponential increases in both open access data and publication microplastics in the last 9 years. However, rate of increase of the  open access data do not align available publications </a:t>
            </a:r>
          </a:p>
          <a:p>
            <a:endParaRPr lang="en-CA"/>
          </a:p>
        </p:txBody>
      </p:sp>
    </p:spTree>
    <p:extLst>
      <p:ext uri="{BB962C8B-B14F-4D97-AF65-F5344CB8AC3E}">
        <p14:creationId xmlns:p14="http://schemas.microsoft.com/office/powerpoint/2010/main" val="415101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598295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072943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642915" eaLnBrk="1" fontAlgn="auto" latinLnBrk="0" hangingPunct="1">
              <a:lnSpc>
                <a:spcPct val="117999"/>
              </a:lnSpc>
              <a:spcBef>
                <a:spcPts val="0"/>
              </a:spcBef>
              <a:spcAft>
                <a:spcPts val="0"/>
              </a:spcAft>
              <a:buClrTx/>
              <a:buSzTx/>
              <a:buFontTx/>
              <a:buNone/>
              <a:tabLst/>
              <a:defRPr/>
            </a:pPr>
            <a:r>
              <a:rPr lang="en-US"/>
              <a:t>While data sharing trends in microplastics are increasing, There are challenges to data management and sharing practices that will need to be addressed to ensure the long-term availability and accessibility of data which can serve as vital baseline data for future monitoring and decision making</a:t>
            </a:r>
          </a:p>
          <a:p>
            <a:pPr marL="0" marR="0" lvl="0" indent="0" algn="just" defTabSz="642915" eaLnBrk="1" fontAlgn="auto" latinLnBrk="0" hangingPunct="1">
              <a:lnSpc>
                <a:spcPct val="117999"/>
              </a:lnSpc>
              <a:spcBef>
                <a:spcPts val="0"/>
              </a:spcBef>
              <a:spcAft>
                <a:spcPts val="0"/>
              </a:spcAft>
              <a:buClrTx/>
              <a:buSzTx/>
              <a:buFontTx/>
              <a:buNone/>
              <a:tabLst/>
              <a:defRPr/>
            </a:pPr>
            <a:endParaRPr lang="en-US"/>
          </a:p>
          <a:p>
            <a:pPr marL="0" marR="0" lvl="0" indent="0" algn="just" defTabSz="642915" eaLnBrk="1" fontAlgn="auto" latinLnBrk="0" hangingPunct="1">
              <a:lnSpc>
                <a:spcPct val="117999"/>
              </a:lnSpc>
              <a:spcBef>
                <a:spcPts val="0"/>
              </a:spcBef>
              <a:spcAft>
                <a:spcPts val="0"/>
              </a:spcAft>
              <a:buClrTx/>
              <a:buSzTx/>
              <a:buFontTx/>
              <a:buNone/>
              <a:tabLst/>
              <a:defRPr/>
            </a:pPr>
            <a:r>
              <a:rPr lang="en-GB" sz="3200">
                <a:solidFill>
                  <a:srgbClr val="3C4043"/>
                </a:solidFill>
                <a:effectLst/>
                <a:highlight>
                  <a:srgbClr val="FFFFFF"/>
                </a:highlight>
                <a:latin typeface="Times New Roman" panose="02020603050405020304" pitchFamily="18" charset="0"/>
                <a:ea typeface="Times New Roman" panose="02020603050405020304" pitchFamily="18" charset="0"/>
              </a:rPr>
              <a:t>The rapid growth in microplastic pollution research  is influencing, funding priorities, environmental</a:t>
            </a:r>
            <a:r>
              <a:rPr lang="en-GB" sz="3200">
                <a:effectLst/>
                <a:latin typeface="Times New Roman" panose="02020603050405020304" pitchFamily="18" charset="0"/>
                <a:ea typeface="Times New Roman" panose="02020603050405020304" pitchFamily="18" charset="0"/>
              </a:rPr>
              <a:t> policy, and public perceptions of risks to water quality and environmental and human health. </a:t>
            </a:r>
            <a:r>
              <a:rPr lang="en-GB" sz="3200">
                <a:effectLst/>
                <a:highlight>
                  <a:srgbClr val="FFFFFF"/>
                </a:highlight>
                <a:latin typeface="Times New Roman" panose="02020603050405020304" pitchFamily="18" charset="0"/>
                <a:ea typeface="Times New Roman" panose="02020603050405020304" pitchFamily="18" charset="0"/>
              </a:rPr>
              <a:t>Ensuring </a:t>
            </a:r>
            <a:r>
              <a:rPr lang="en-GB" sz="3200">
                <a:effectLst/>
                <a:latin typeface="Times New Roman" panose="02020603050405020304" pitchFamily="18" charset="0"/>
                <a:ea typeface="Times New Roman" panose="02020603050405020304" pitchFamily="18" charset="0"/>
              </a:rPr>
              <a:t>that </a:t>
            </a:r>
            <a:r>
              <a:rPr lang="en-GB" sz="3200">
                <a:effectLst/>
                <a:highlight>
                  <a:srgbClr val="FFFFFF"/>
                </a:highlight>
                <a:latin typeface="Times New Roman" panose="02020603050405020304" pitchFamily="18" charset="0"/>
                <a:ea typeface="Times New Roman" panose="02020603050405020304" pitchFamily="18" charset="0"/>
              </a:rPr>
              <a:t>environmental microplastics </a:t>
            </a:r>
            <a:r>
              <a:rPr lang="en-GB" sz="3200">
                <a:effectLst/>
                <a:latin typeface="Times New Roman" panose="02020603050405020304" pitchFamily="18" charset="0"/>
                <a:ea typeface="Times New Roman" panose="02020603050405020304" pitchFamily="18" charset="0"/>
              </a:rPr>
              <a:t>research data </a:t>
            </a:r>
            <a:r>
              <a:rPr lang="en-GB" sz="3200">
                <a:effectLst/>
                <a:highlight>
                  <a:srgbClr val="FFFFFF"/>
                </a:highlight>
                <a:latin typeface="Times New Roman" panose="02020603050405020304" pitchFamily="18" charset="0"/>
                <a:ea typeface="Times New Roman" panose="02020603050405020304" pitchFamily="18" charset="0"/>
              </a:rPr>
              <a:t>are </a:t>
            </a:r>
            <a:r>
              <a:rPr lang="en-GB" sz="3200">
                <a:effectLst/>
                <a:latin typeface="Times New Roman" panose="02020603050405020304" pitchFamily="18" charset="0"/>
                <a:ea typeface="Times New Roman" panose="02020603050405020304" pitchFamily="18" charset="0"/>
              </a:rPr>
              <a:t>findable, accessible, interoperable, and reusable (FAIR) is </a:t>
            </a:r>
            <a:r>
              <a:rPr lang="en-GB" sz="3200">
                <a:effectLst/>
                <a:highlight>
                  <a:srgbClr val="FFFFFF"/>
                </a:highlight>
                <a:latin typeface="Times New Roman" panose="02020603050405020304" pitchFamily="18" charset="0"/>
                <a:ea typeface="Times New Roman" panose="02020603050405020304" pitchFamily="18" charset="0"/>
              </a:rPr>
              <a:t>essential to inform policy and mitigation strategies. </a:t>
            </a:r>
            <a:endParaRPr lang="en-CA"/>
          </a:p>
        </p:txBody>
      </p:sp>
    </p:spTree>
    <p:extLst>
      <p:ext uri="{BB962C8B-B14F-4D97-AF65-F5344CB8AC3E}">
        <p14:creationId xmlns:p14="http://schemas.microsoft.com/office/powerpoint/2010/main" val="1782685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Option 3">
    <p:spTree>
      <p:nvGrpSpPr>
        <p:cNvPr id="1" name=""/>
        <p:cNvGrpSpPr/>
        <p:nvPr/>
      </p:nvGrpSpPr>
      <p:grpSpPr>
        <a:xfrm>
          <a:off x="0" y="0"/>
          <a:ext cx="0" cy="0"/>
          <a:chOff x="0" y="0"/>
          <a:chExt cx="0" cy="0"/>
        </a:xfrm>
      </p:grpSpPr>
      <p:sp>
        <p:nvSpPr>
          <p:cNvPr id="14" name="Title"/>
          <p:cNvSpPr>
            <a:spLocks noGrp="1"/>
          </p:cNvSpPr>
          <p:nvPr>
            <p:ph type="body" sz="quarter" idx="13"/>
          </p:nvPr>
        </p:nvSpPr>
        <p:spPr>
          <a:xfrm>
            <a:off x="1937385" y="5657859"/>
            <a:ext cx="17590770" cy="3793333"/>
          </a:xfrm>
          <a:prstGeom prst="rect">
            <a:avLst/>
          </a:prstGeom>
        </p:spPr>
        <p:txBody>
          <a:bodyPr anchor="b">
            <a:noAutofit/>
          </a:bodyPr>
          <a:lstStyle>
            <a:lvl1pPr algn="l">
              <a:defRPr sz="4000" b="0">
                <a:solidFill>
                  <a:srgbClr val="316AB5"/>
                </a:solidFill>
                <a:latin typeface="Gill Sans"/>
                <a:ea typeface="Gill Sans"/>
                <a:cs typeface="Gill Sans"/>
                <a:sym typeface="Gill Sans"/>
              </a:defRPr>
            </a:lvl1pPr>
          </a:lstStyle>
          <a:p>
            <a:pPr lvl="0"/>
            <a:r>
              <a:rPr lang="en-US"/>
              <a:t>Edit Master text styles</a:t>
            </a:r>
          </a:p>
        </p:txBody>
      </p:sp>
      <p:sp>
        <p:nvSpPr>
          <p:cNvPr id="15" name="Subtitle"/>
          <p:cNvSpPr>
            <a:spLocks noGrp="1"/>
          </p:cNvSpPr>
          <p:nvPr>
            <p:ph type="body" sz="quarter" idx="14"/>
          </p:nvPr>
        </p:nvSpPr>
        <p:spPr>
          <a:xfrm>
            <a:off x="1937385" y="9475475"/>
            <a:ext cx="17590770" cy="778560"/>
          </a:xfrm>
          <a:prstGeom prst="rect">
            <a:avLst/>
          </a:prstGeom>
        </p:spPr>
        <p:txBody>
          <a:bodyPr>
            <a:noAutofit/>
          </a:bodyPr>
          <a:lstStyle>
            <a:lvl1pPr algn="l">
              <a:defRPr sz="2800">
                <a:solidFill>
                  <a:srgbClr val="6C6C6C"/>
                </a:solidFill>
                <a:latin typeface="Gill Sans"/>
                <a:ea typeface="Gill Sans"/>
                <a:cs typeface="Gill Sans"/>
                <a:sym typeface="Gill Sans"/>
              </a:defRPr>
            </a:lvl1pPr>
          </a:lstStyle>
          <a:p>
            <a:pPr lvl="0"/>
            <a:r>
              <a:rPr lang="en-US"/>
              <a:t>Edit Master text styles</a:t>
            </a:r>
          </a:p>
        </p:txBody>
      </p:sp>
      <p:sp>
        <p:nvSpPr>
          <p:cNvPr id="6" name="Subtitle">
            <a:extLst>
              <a:ext uri="{FF2B5EF4-FFF2-40B4-BE49-F238E27FC236}">
                <a16:creationId xmlns:a16="http://schemas.microsoft.com/office/drawing/2014/main" id="{9160D71E-939D-4C36-A0A9-60435C3F5211}"/>
              </a:ext>
            </a:extLst>
          </p:cNvPr>
          <p:cNvSpPr>
            <a:spLocks noGrp="1"/>
          </p:cNvSpPr>
          <p:nvPr>
            <p:ph type="body" sz="quarter" idx="15"/>
          </p:nvPr>
        </p:nvSpPr>
        <p:spPr>
          <a:xfrm>
            <a:off x="1937385" y="10278327"/>
            <a:ext cx="17590770" cy="778560"/>
          </a:xfrm>
          <a:prstGeom prst="rect">
            <a:avLst/>
          </a:prstGeom>
        </p:spPr>
        <p:txBody>
          <a:bodyPr>
            <a:noAutofit/>
          </a:bodyPr>
          <a:lstStyle>
            <a:lvl1pPr algn="l">
              <a:defRPr sz="2000">
                <a:solidFill>
                  <a:srgbClr val="6C6C6C"/>
                </a:solidFill>
                <a:latin typeface="Gill Sans"/>
                <a:ea typeface="Gill Sans"/>
                <a:cs typeface="Gill Sans"/>
                <a:sym typeface="Gill Sans"/>
              </a:defRPr>
            </a:lvl1pPr>
          </a:lstStyle>
          <a:p>
            <a:pPr lvl="0"/>
            <a:r>
              <a:rPr lang="en-US"/>
              <a:t>Edit Master text styles</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ody Slide Option 1">
    <p:spTree>
      <p:nvGrpSpPr>
        <p:cNvPr id="1" name=""/>
        <p:cNvGrpSpPr/>
        <p:nvPr/>
      </p:nvGrpSpPr>
      <p:grpSpPr>
        <a:xfrm>
          <a:off x="0" y="0"/>
          <a:ext cx="0" cy="0"/>
          <a:chOff x="0" y="0"/>
          <a:chExt cx="0" cy="0"/>
        </a:xfrm>
      </p:grpSpPr>
      <p:sp>
        <p:nvSpPr>
          <p:cNvPr id="32" name="Rectangle"/>
          <p:cNvSpPr/>
          <p:nvPr/>
        </p:nvSpPr>
        <p:spPr>
          <a:xfrm>
            <a:off x="-109538" y="13523557"/>
            <a:ext cx="24603074" cy="192883"/>
          </a:xfrm>
          <a:prstGeom prst="rect">
            <a:avLst/>
          </a:prstGeom>
          <a:solidFill>
            <a:srgbClr val="316AB5"/>
          </a:solidFill>
          <a:ln w="12700">
            <a:miter lim="400000"/>
          </a:ln>
          <a:effectLst>
            <a:outerShdw blurRad="38100" dist="25400" dir="16200000" rotWithShape="0">
              <a:srgbClr val="000000">
                <a:alpha val="50000"/>
              </a:srgbClr>
            </a:outerShdw>
          </a:effectLst>
        </p:spPr>
        <p:txBody>
          <a:bodyPr lIns="50800" tIns="50800" rIns="50800" bIns="50800" anchor="ctr"/>
          <a:lstStyle/>
          <a:p>
            <a:pPr>
              <a:defRPr sz="2400">
                <a:solidFill>
                  <a:srgbClr val="FFFFFF"/>
                </a:solidFill>
              </a:defRPr>
            </a:pPr>
            <a:endParaRPr sz="2400"/>
          </a:p>
        </p:txBody>
      </p:sp>
      <p:sp>
        <p:nvSpPr>
          <p:cNvPr id="33" name="Rectangle"/>
          <p:cNvSpPr/>
          <p:nvPr/>
        </p:nvSpPr>
        <p:spPr>
          <a:xfrm>
            <a:off x="-109538" y="10"/>
            <a:ext cx="24603074" cy="192883"/>
          </a:xfrm>
          <a:prstGeom prst="rect">
            <a:avLst/>
          </a:prstGeom>
          <a:solidFill>
            <a:srgbClr val="316AB5"/>
          </a:solid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sz="2400"/>
          </a:p>
        </p:txBody>
      </p:sp>
      <p:pic>
        <p:nvPicPr>
          <p:cNvPr id="11" name="Picture 10">
            <a:extLst>
              <a:ext uri="{FF2B5EF4-FFF2-40B4-BE49-F238E27FC236}">
                <a16:creationId xmlns:a16="http://schemas.microsoft.com/office/drawing/2014/main" id="{7F256689-EBC4-41A6-98C7-B426423A12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608785" y="-122462"/>
            <a:ext cx="5170495" cy="2073187"/>
          </a:xfrm>
          <a:prstGeom prst="rect">
            <a:avLst/>
          </a:prstGeom>
        </p:spPr>
      </p:pic>
      <p:pic>
        <p:nvPicPr>
          <p:cNvPr id="15" name="Picture 14"/>
          <p:cNvPicPr>
            <a:picLocks/>
          </p:cNvPicPr>
          <p:nvPr userDrawn="1"/>
        </p:nvPicPr>
        <p:blipFill>
          <a:blip r:embed="rId3"/>
          <a:stretch>
            <a:fillRect/>
          </a:stretch>
        </p:blipFill>
        <p:spPr>
          <a:xfrm>
            <a:off x="-109538" y="1503113"/>
            <a:ext cx="17814393" cy="53580"/>
          </a:xfrm>
          <a:prstGeom prst="rect">
            <a:avLst/>
          </a:prstGeom>
        </p:spPr>
      </p:pic>
      <p:sp>
        <p:nvSpPr>
          <p:cNvPr id="4" name="Title 3"/>
          <p:cNvSpPr>
            <a:spLocks noGrp="1"/>
          </p:cNvSpPr>
          <p:nvPr>
            <p:ph type="title" hasCustomPrompt="1"/>
          </p:nvPr>
        </p:nvSpPr>
        <p:spPr>
          <a:xfrm>
            <a:off x="317217" y="434658"/>
            <a:ext cx="19291567" cy="826689"/>
          </a:xfrm>
          <a:prstGeom prst="rect">
            <a:avLst/>
          </a:prstGeom>
        </p:spPr>
        <p:txBody>
          <a:bodyPr/>
          <a:lstStyle>
            <a:lvl1pPr algn="l">
              <a:defRPr sz="4000" baseline="0">
                <a:solidFill>
                  <a:srgbClr val="316AB5"/>
                </a:solidFill>
                <a:latin typeface="Gill Sans"/>
              </a:defRPr>
            </a:lvl1pPr>
          </a:lstStyle>
          <a:p>
            <a:r>
              <a:rPr lang="en-US"/>
              <a:t>Titles: Gil Sans, 40 point, 49 106 181</a:t>
            </a:r>
            <a:endParaRPr lang="en-CA"/>
          </a:p>
        </p:txBody>
      </p:sp>
      <p:sp>
        <p:nvSpPr>
          <p:cNvPr id="23" name="Slide Number Placeholder 22"/>
          <p:cNvSpPr>
            <a:spLocks noGrp="1"/>
          </p:cNvSpPr>
          <p:nvPr>
            <p:ph type="sldNum" sz="quarter" idx="11"/>
          </p:nvPr>
        </p:nvSpPr>
        <p:spPr>
          <a:xfrm>
            <a:off x="18442" y="13114615"/>
            <a:ext cx="384721" cy="379591"/>
          </a:xfrm>
        </p:spPr>
        <p:txBody>
          <a:bodyPr/>
          <a:lstStyle>
            <a:lvl1pPr>
              <a:defRPr sz="1800" b="1">
                <a:solidFill>
                  <a:srgbClr val="316AB5"/>
                </a:solidFill>
                <a:latin typeface="+mj-lt"/>
              </a:defRPr>
            </a:lvl1pPr>
          </a:lstStyle>
          <a:p>
            <a:fld id="{86CB4B4D-7CA3-9044-876B-883B54F8677D}" type="slidenum">
              <a:rPr lang="en-CA" smtClean="0"/>
              <a:pPr/>
              <a:t>‹#›</a:t>
            </a:fld>
            <a:endParaRPr lang="en-CA"/>
          </a:p>
        </p:txBody>
      </p:sp>
      <p:sp>
        <p:nvSpPr>
          <p:cNvPr id="30" name="Text Placeholder 29"/>
          <p:cNvSpPr>
            <a:spLocks noGrp="1"/>
          </p:cNvSpPr>
          <p:nvPr>
            <p:ph type="body" sz="quarter" idx="12" hasCustomPrompt="1"/>
          </p:nvPr>
        </p:nvSpPr>
        <p:spPr>
          <a:xfrm>
            <a:off x="1205471" y="12862623"/>
            <a:ext cx="22662855" cy="533800"/>
          </a:xfrm>
          <a:prstGeom prst="rect">
            <a:avLst/>
          </a:prstGeom>
        </p:spPr>
        <p:txBody>
          <a:bodyPr/>
          <a:lstStyle>
            <a:lvl1pPr algn="l">
              <a:defRPr sz="2400">
                <a:solidFill>
                  <a:srgbClr val="316AB5"/>
                </a:solidFill>
              </a:defRPr>
            </a:lvl1pPr>
            <a:lvl2pPr>
              <a:defRPr sz="1800">
                <a:solidFill>
                  <a:srgbClr val="316AB5"/>
                </a:solidFill>
              </a:defRPr>
            </a:lvl2pPr>
            <a:lvl3pPr>
              <a:defRPr sz="1800">
                <a:solidFill>
                  <a:srgbClr val="316AB5"/>
                </a:solidFill>
              </a:defRPr>
            </a:lvl3pPr>
            <a:lvl4pPr>
              <a:defRPr sz="1800">
                <a:solidFill>
                  <a:srgbClr val="316AB5"/>
                </a:solidFill>
              </a:defRPr>
            </a:lvl4pPr>
            <a:lvl5pPr>
              <a:defRPr sz="1800">
                <a:solidFill>
                  <a:srgbClr val="316AB5"/>
                </a:solidFill>
              </a:defRPr>
            </a:lvl5pPr>
          </a:lstStyle>
          <a:p>
            <a:pPr lvl="0"/>
            <a:r>
              <a:rPr lang="en-US"/>
              <a:t>References</a:t>
            </a:r>
            <a:endParaRPr lang="en-CA"/>
          </a:p>
        </p:txBody>
      </p:sp>
      <p:sp>
        <p:nvSpPr>
          <p:cNvPr id="34" name="Text Placeholder 7"/>
          <p:cNvSpPr>
            <a:spLocks noGrp="1"/>
          </p:cNvSpPr>
          <p:nvPr>
            <p:ph type="body" sz="quarter" idx="10" hasCustomPrompt="1"/>
          </p:nvPr>
        </p:nvSpPr>
        <p:spPr>
          <a:xfrm>
            <a:off x="317217" y="1740706"/>
            <a:ext cx="23551109" cy="10879529"/>
          </a:xfrm>
          <a:prstGeom prst="rect">
            <a:avLst/>
          </a:prstGeom>
        </p:spPr>
        <p:txBody>
          <a:bodyPr/>
          <a:lstStyle>
            <a:lvl1pPr marL="457200" indent="-457200" algn="l">
              <a:buFont typeface="Arial" panose="020B0604020202020204" pitchFamily="34" charset="0"/>
              <a:buChar char="•"/>
              <a:defRPr sz="2800">
                <a:solidFill>
                  <a:srgbClr val="4F4F4F"/>
                </a:solidFill>
                <a:latin typeface="Gill Sans"/>
              </a:defRPr>
            </a:lvl1pPr>
            <a:lvl2pPr algn="l">
              <a:defRPr/>
            </a:lvl2pPr>
            <a:lvl3pPr algn="l">
              <a:defRPr/>
            </a:lvl3pPr>
            <a:lvl4pPr algn="l">
              <a:defRPr/>
            </a:lvl4pPr>
            <a:lvl5pPr algn="l">
              <a:defRPr/>
            </a:lvl5pPr>
          </a:lstStyle>
          <a:p>
            <a:pPr lvl="0"/>
            <a:r>
              <a:rPr lang="en-US"/>
              <a:t>All fonts Gill Sans, 79 79 79</a:t>
            </a:r>
          </a:p>
          <a:p>
            <a:pPr lvl="0"/>
            <a:r>
              <a:rPr lang="en-US"/>
              <a:t>Primary font size: 28</a:t>
            </a:r>
          </a:p>
          <a:p>
            <a:pPr lvl="0"/>
            <a:r>
              <a:rPr lang="en-US"/>
              <a:t>Secondary font size: 24</a:t>
            </a:r>
            <a:endParaRPr lang="en-CA"/>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p:cNvSpPr/>
          <p:nvPr/>
        </p:nvSpPr>
        <p:spPr>
          <a:xfrm>
            <a:off x="-109538" y="13523557"/>
            <a:ext cx="24603074" cy="192883"/>
          </a:xfrm>
          <a:prstGeom prst="rect">
            <a:avLst/>
          </a:prstGeom>
          <a:solidFill>
            <a:srgbClr val="316AB5"/>
          </a:solidFill>
          <a:ln w="12700">
            <a:miter lim="400000"/>
          </a:ln>
          <a:effectLst>
            <a:outerShdw blurRad="38100" dist="25400" dir="16200000" rotWithShape="0">
              <a:srgbClr val="000000">
                <a:alpha val="50000"/>
              </a:srgbClr>
            </a:outerShdw>
          </a:effectLst>
        </p:spPr>
        <p:txBody>
          <a:bodyPr lIns="50800" tIns="50800" rIns="50800" bIns="50800" anchor="ctr"/>
          <a:lstStyle/>
          <a:p>
            <a:pPr>
              <a:defRPr sz="2400">
                <a:solidFill>
                  <a:srgbClr val="FFFFFF"/>
                </a:solidFill>
              </a:defRPr>
            </a:pPr>
            <a:endParaRPr sz="2400"/>
          </a:p>
        </p:txBody>
      </p:sp>
      <p:sp>
        <p:nvSpPr>
          <p:cNvPr id="4" name="Rectangle"/>
          <p:cNvSpPr/>
          <p:nvPr/>
        </p:nvSpPr>
        <p:spPr>
          <a:xfrm>
            <a:off x="-109538" y="10"/>
            <a:ext cx="24603074" cy="192883"/>
          </a:xfrm>
          <a:prstGeom prst="rect">
            <a:avLst/>
          </a:prstGeom>
          <a:solidFill>
            <a:srgbClr val="316AB5"/>
          </a:solid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sz="2400"/>
          </a:p>
        </p:txBody>
      </p:sp>
      <p:sp>
        <p:nvSpPr>
          <p:cNvPr id="7" name="Slide Number"/>
          <p:cNvSpPr txBox="1">
            <a:spLocks noGrp="1"/>
          </p:cNvSpPr>
          <p:nvPr>
            <p:ph type="sldNum" sz="quarter" idx="2"/>
          </p:nvPr>
        </p:nvSpPr>
        <p:spPr>
          <a:xfrm>
            <a:off x="118237" y="13017021"/>
            <a:ext cx="307777" cy="348813"/>
          </a:xfrm>
          <a:prstGeom prst="rect">
            <a:avLst/>
          </a:prstGeom>
          <a:ln w="12700">
            <a:miter lim="400000"/>
          </a:ln>
        </p:spPr>
        <p:txBody>
          <a:bodyPr wrap="none" lIns="50800" tIns="50800" rIns="50800" bIns="50800">
            <a:spAutoFit/>
          </a:bodyPr>
          <a:lstStyle>
            <a:lvl1pPr>
              <a:defRPr sz="1600">
                <a:solidFill>
                  <a:srgbClr val="888888"/>
                </a:solidFill>
                <a:latin typeface="Arial Narrow"/>
                <a:ea typeface="Arial Narrow"/>
                <a:cs typeface="Arial Narrow"/>
                <a:sym typeface="Arial Narrow"/>
              </a:defRPr>
            </a:lvl1pPr>
          </a:lstStyle>
          <a:p>
            <a:fld id="{86CB4B4D-7CA3-9044-876B-883B54F8677D}" type="slidenum">
              <a:t>‹#›</a:t>
            </a:fld>
            <a:endParaRPr/>
          </a:p>
        </p:txBody>
      </p:sp>
      <p:pic>
        <p:nvPicPr>
          <p:cNvPr id="6" name="Picture 5">
            <a:extLst>
              <a:ext uri="{FF2B5EF4-FFF2-40B4-BE49-F238E27FC236}">
                <a16:creationId xmlns:a16="http://schemas.microsoft.com/office/drawing/2014/main" id="{7F256689-EBC4-41A6-98C7-B426423A12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493431" y="10107715"/>
            <a:ext cx="9000106" cy="360872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hf hdr="0" ftr="0" dt="0"/>
  <p:txStyles>
    <p:titleStyle>
      <a:lvl1pPr marL="0" marR="0" indent="0"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11"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23"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35"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46"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57"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68"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80"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92" algn="ctr" defTabSz="584229" rtl="0" eaLnBrk="1" latinLnBrk="0" hangingPunct="1">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0" marR="0" indent="0"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1pPr>
      <a:lvl2pPr marL="0" marR="0" indent="228611"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2pPr>
      <a:lvl3pPr marL="0" marR="0" indent="457223"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3pPr>
      <a:lvl4pPr marL="0" marR="0" indent="685835"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4pPr>
      <a:lvl5pPr marL="0" marR="0" indent="914446"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5pPr>
      <a:lvl6pPr marL="0" marR="0" indent="1143057"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6pPr>
      <a:lvl7pPr marL="0" marR="0" indent="1371668"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7pPr>
      <a:lvl8pPr marL="0" marR="0" indent="1600280"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8pPr>
      <a:lvl9pPr marL="0" marR="0" indent="1828892" algn="ctr" defTabSz="584229" rtl="0" eaLnBrk="1" latinLnBrk="0" hangingPunct="1">
        <a:lnSpc>
          <a:spcPct val="100000"/>
        </a:lnSpc>
        <a:spcBef>
          <a:spcPts val="0"/>
        </a:spcBef>
        <a:spcAft>
          <a:spcPts val="0"/>
        </a:spcAft>
        <a:buClrTx/>
        <a:buSzTx/>
        <a:buFontTx/>
        <a:buNone/>
        <a:tabLst/>
        <a:defRPr sz="3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1pPr>
      <a:lvl2pPr marL="0" marR="0" indent="228611"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2pPr>
      <a:lvl3pPr marL="0" marR="0" indent="457223"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3pPr>
      <a:lvl4pPr marL="0" marR="0" indent="685835"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4pPr>
      <a:lvl5pPr marL="0" marR="0" indent="914446"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5pPr>
      <a:lvl6pPr marL="0" marR="0" indent="1143057"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6pPr>
      <a:lvl7pPr marL="0" marR="0" indent="1371668"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7pPr>
      <a:lvl8pPr marL="0" marR="0" indent="1600280"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8pPr>
      <a:lvl9pPr marL="0" marR="0" indent="1828892" algn="ctr" defTabSz="584229" eaLnBrk="1" latinLnBrk="0" hangingPunct="1">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Arial Narrow"/>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hyperlink" Target="https://www.frontiersin.org/articles/10.3389/fenvs.2022.912107/abstrac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p:cNvSpPr>
            <a:spLocks noGrp="1"/>
          </p:cNvSpPr>
          <p:nvPr>
            <p:ph type="body" idx="13"/>
          </p:nvPr>
        </p:nvSpPr>
        <p:spPr>
          <a:xfrm>
            <a:off x="159876" y="2932898"/>
            <a:ext cx="24064248" cy="8416569"/>
          </a:xfrm>
          <a:prstGeom prst="rect">
            <a:avLst/>
          </a:prstGeom>
        </p:spPr>
        <p:txBody>
          <a:bodyPr/>
          <a:lstStyle/>
          <a:p>
            <a:pPr algn="ctr"/>
            <a:r>
              <a:rPr lang="en-US" sz="5400" b="1" dirty="0">
                <a:solidFill>
                  <a:schemeClr val="tx1"/>
                </a:solidFill>
              </a:rPr>
              <a:t>Microplastics Research Data: Evaluating the Current State of Findability and </a:t>
            </a:r>
          </a:p>
          <a:p>
            <a:pPr algn="ctr"/>
            <a:r>
              <a:rPr lang="en-US" sz="5400" b="1" dirty="0">
                <a:solidFill>
                  <a:schemeClr val="tx1"/>
                </a:solidFill>
              </a:rPr>
              <a:t>Accessibility and Recommendations for Improving Data Sharing </a:t>
            </a:r>
          </a:p>
          <a:p>
            <a:pPr algn="ctr"/>
            <a:endParaRPr lang="en-US" sz="100" b="1" dirty="0">
              <a:ea typeface="Calibri" panose="020F0502020204030204" pitchFamily="34" charset="0"/>
              <a:cs typeface="Arial"/>
            </a:endParaRPr>
          </a:p>
          <a:p>
            <a:pPr marL="0" indent="0" algn="ctr">
              <a:spcAft>
                <a:spcPts val="800"/>
              </a:spcAft>
              <a:buNone/>
            </a:pPr>
            <a:r>
              <a:rPr lang="en-CA" sz="3600" dirty="0">
                <a:solidFill>
                  <a:schemeClr val="tx1"/>
                </a:solidFill>
                <a:effectLst/>
                <a:latin typeface="+mn-lt"/>
                <a:ea typeface="Calibri" panose="020F0502020204030204" pitchFamily="34" charset="0"/>
                <a:cs typeface="Arial"/>
              </a:rPr>
              <a:t>Tia Jenkins</a:t>
            </a:r>
            <a:r>
              <a:rPr lang="en-CA" sz="3600" baseline="30000" dirty="0">
                <a:solidFill>
                  <a:schemeClr val="tx1"/>
                </a:solidFill>
                <a:effectLst/>
                <a:latin typeface="+mn-lt"/>
                <a:ea typeface="Calibri" panose="020F0502020204030204" pitchFamily="34" charset="0"/>
                <a:cs typeface="Arial"/>
              </a:rPr>
              <a:t>1</a:t>
            </a:r>
            <a:r>
              <a:rPr lang="en-CA" sz="3600" dirty="0">
                <a:solidFill>
                  <a:schemeClr val="tx1"/>
                </a:solidFill>
                <a:effectLst/>
                <a:latin typeface="+mn-lt"/>
                <a:ea typeface="Calibri" panose="020F0502020204030204" pitchFamily="34" charset="0"/>
                <a:cs typeface="Arial"/>
              </a:rPr>
              <a:t>, </a:t>
            </a:r>
            <a:r>
              <a:rPr lang="en-CA" sz="3600" dirty="0" err="1">
                <a:solidFill>
                  <a:schemeClr val="tx1"/>
                </a:solidFill>
                <a:effectLst/>
                <a:latin typeface="+mn-lt"/>
                <a:ea typeface="Calibri" panose="020F0502020204030204" pitchFamily="34" charset="0"/>
                <a:cs typeface="Arial"/>
              </a:rPr>
              <a:t>Bhaleka</a:t>
            </a:r>
            <a:r>
              <a:rPr lang="en-CA" sz="3600" dirty="0">
                <a:solidFill>
                  <a:schemeClr val="tx1"/>
                </a:solidFill>
                <a:effectLst/>
                <a:latin typeface="+mn-lt"/>
                <a:ea typeface="Calibri" panose="020F0502020204030204" pitchFamily="34" charset="0"/>
                <a:cs typeface="Arial"/>
              </a:rPr>
              <a:t> Persaud</a:t>
            </a:r>
            <a:r>
              <a:rPr lang="en-CA" sz="3600" baseline="30000" dirty="0">
                <a:solidFill>
                  <a:schemeClr val="tx1"/>
                </a:solidFill>
                <a:effectLst/>
                <a:latin typeface="+mn-lt"/>
                <a:ea typeface="Calibri" panose="020F0502020204030204" pitchFamily="34" charset="0"/>
                <a:cs typeface="Arial"/>
              </a:rPr>
              <a:t>1</a:t>
            </a:r>
            <a:r>
              <a:rPr lang="en-CA" sz="3600" dirty="0">
                <a:solidFill>
                  <a:schemeClr val="tx1"/>
                </a:solidFill>
                <a:effectLst/>
                <a:latin typeface="+mn-lt"/>
                <a:ea typeface="Calibri" panose="020F0502020204030204" pitchFamily="34" charset="0"/>
                <a:cs typeface="Arial"/>
              </a:rPr>
              <a:t>, Win Cowger</a:t>
            </a:r>
            <a:r>
              <a:rPr lang="en-CA" sz="3600" baseline="30000" dirty="0">
                <a:solidFill>
                  <a:schemeClr val="tx1"/>
                </a:solidFill>
                <a:effectLst/>
                <a:latin typeface="+mn-lt"/>
                <a:ea typeface="Calibri" panose="020F0502020204030204" pitchFamily="34" charset="0"/>
                <a:cs typeface="Arial"/>
              </a:rPr>
              <a:t>2</a:t>
            </a:r>
            <a:r>
              <a:rPr lang="en-CA" sz="3600" dirty="0">
                <a:solidFill>
                  <a:schemeClr val="tx1"/>
                </a:solidFill>
                <a:effectLst/>
                <a:latin typeface="+mn-lt"/>
                <a:ea typeface="Calibri" panose="020F0502020204030204" pitchFamily="34" charset="0"/>
                <a:cs typeface="Arial"/>
              </a:rPr>
              <a:t>, Kathy </a:t>
            </a:r>
            <a:r>
              <a:rPr lang="en-US" sz="3600" dirty="0">
                <a:solidFill>
                  <a:schemeClr val="tx1"/>
                </a:solidFill>
                <a:effectLst/>
                <a:latin typeface="+mn-lt"/>
                <a:ea typeface="Calibri" panose="020F0502020204030204" pitchFamily="34" charset="0"/>
                <a:cs typeface="Arial"/>
              </a:rPr>
              <a:t>Szigeti</a:t>
            </a:r>
            <a:r>
              <a:rPr lang="en-CA" sz="3600" baseline="30000" dirty="0">
                <a:solidFill>
                  <a:schemeClr val="tx1"/>
                </a:solidFill>
                <a:effectLst/>
                <a:latin typeface="+mn-lt"/>
                <a:ea typeface="Calibri" panose="020F0502020204030204" pitchFamily="34" charset="0"/>
                <a:cs typeface="Arial"/>
              </a:rPr>
              <a:t>1</a:t>
            </a:r>
            <a:r>
              <a:rPr lang="en-CA" sz="3600" dirty="0">
                <a:solidFill>
                  <a:schemeClr val="tx1"/>
                </a:solidFill>
                <a:effectLst/>
                <a:latin typeface="+mn-lt"/>
                <a:ea typeface="Calibri" panose="020F0502020204030204" pitchFamily="34" charset="0"/>
                <a:cs typeface="Arial"/>
              </a:rPr>
              <a:t>, </a:t>
            </a:r>
            <a:r>
              <a:rPr lang="en-IE" sz="3600" dirty="0">
                <a:solidFill>
                  <a:schemeClr val="tx1"/>
                </a:solidFill>
                <a:effectLst/>
                <a:latin typeface="+mn-lt"/>
                <a:ea typeface="Calibri" panose="020F0502020204030204" pitchFamily="34" charset="0"/>
                <a:cs typeface="Calibri"/>
              </a:rPr>
              <a:t>Dominique Roche</a:t>
            </a:r>
            <a:r>
              <a:rPr lang="en-IE" sz="3600" baseline="30000" dirty="0">
                <a:solidFill>
                  <a:schemeClr val="tx1"/>
                </a:solidFill>
                <a:effectLst/>
                <a:latin typeface="+mn-lt"/>
                <a:ea typeface="Calibri" panose="020F0502020204030204" pitchFamily="34" charset="0"/>
                <a:cs typeface="Calibri"/>
              </a:rPr>
              <a:t>3,4</a:t>
            </a:r>
            <a:r>
              <a:rPr lang="en-CA" sz="3600" dirty="0">
                <a:solidFill>
                  <a:schemeClr val="tx1"/>
                </a:solidFill>
                <a:effectLst/>
                <a:latin typeface="+mn-lt"/>
                <a:ea typeface="Calibri" panose="020F0502020204030204" pitchFamily="34" charset="0"/>
                <a:cs typeface="Arial"/>
              </a:rPr>
              <a:t>, Erin Clary</a:t>
            </a:r>
            <a:r>
              <a:rPr lang="en-CA" sz="3600" baseline="30000" dirty="0">
                <a:solidFill>
                  <a:schemeClr val="tx1"/>
                </a:solidFill>
                <a:effectLst/>
                <a:latin typeface="+mn-lt"/>
                <a:ea typeface="Calibri" panose="020F0502020204030204" pitchFamily="34" charset="0"/>
                <a:cs typeface="Arial"/>
              </a:rPr>
              <a:t>5</a:t>
            </a:r>
            <a:r>
              <a:rPr lang="en-CA" sz="3600" dirty="0">
                <a:solidFill>
                  <a:schemeClr val="tx1"/>
                </a:solidFill>
                <a:effectLst/>
                <a:latin typeface="+mn-lt"/>
                <a:ea typeface="Calibri" panose="020F0502020204030204" pitchFamily="34" charset="0"/>
                <a:cs typeface="Arial"/>
              </a:rPr>
              <a:t>, </a:t>
            </a:r>
            <a:r>
              <a:rPr lang="en-CA" sz="3600" b="1" u="sng" dirty="0">
                <a:solidFill>
                  <a:schemeClr val="tx1"/>
                </a:solidFill>
                <a:effectLst/>
                <a:latin typeface="+mn-lt"/>
                <a:ea typeface="Calibri" panose="020F0502020204030204" pitchFamily="34" charset="0"/>
                <a:cs typeface="Arial"/>
              </a:rPr>
              <a:t>Stephanie Slowinski</a:t>
            </a:r>
            <a:r>
              <a:rPr lang="en-CA" sz="3600" b="1" u="sng" baseline="30000" dirty="0">
                <a:solidFill>
                  <a:schemeClr val="tx1"/>
                </a:solidFill>
                <a:effectLst/>
                <a:latin typeface="+mn-lt"/>
                <a:ea typeface="Calibri" panose="020F0502020204030204" pitchFamily="34" charset="0"/>
                <a:cs typeface="Arial"/>
              </a:rPr>
              <a:t>1</a:t>
            </a:r>
            <a:r>
              <a:rPr lang="en-CA" sz="3600" b="1" dirty="0">
                <a:solidFill>
                  <a:schemeClr val="tx1"/>
                </a:solidFill>
                <a:effectLst/>
                <a:latin typeface="+mn-lt"/>
                <a:ea typeface="Calibri" panose="020F0502020204030204" pitchFamily="34" charset="0"/>
                <a:cs typeface="Arial"/>
              </a:rPr>
              <a:t>, </a:t>
            </a:r>
            <a:r>
              <a:rPr lang="en-CA" sz="3600" dirty="0">
                <a:solidFill>
                  <a:schemeClr val="tx1"/>
                </a:solidFill>
                <a:effectLst/>
                <a:latin typeface="+mn-lt"/>
                <a:ea typeface="Calibri" panose="020F0502020204030204" pitchFamily="34" charset="0"/>
                <a:cs typeface="Arial"/>
              </a:rPr>
              <a:t>Benjamin Lei</a:t>
            </a:r>
            <a:r>
              <a:rPr lang="en-CA" sz="3600" baseline="30000" dirty="0">
                <a:solidFill>
                  <a:schemeClr val="tx1"/>
                </a:solidFill>
                <a:effectLst/>
                <a:latin typeface="+mn-lt"/>
                <a:ea typeface="Calibri" panose="020F0502020204030204" pitchFamily="34" charset="0"/>
                <a:cs typeface="Arial"/>
              </a:rPr>
              <a:t>1</a:t>
            </a:r>
            <a:r>
              <a:rPr lang="en-CA" sz="3600" dirty="0">
                <a:solidFill>
                  <a:schemeClr val="tx1"/>
                </a:solidFill>
                <a:effectLst/>
                <a:latin typeface="+mn-lt"/>
                <a:ea typeface="Calibri" panose="020F0502020204030204" pitchFamily="34" charset="0"/>
                <a:cs typeface="Arial"/>
              </a:rPr>
              <a:t>, </a:t>
            </a:r>
            <a:r>
              <a:rPr lang="en-CA" sz="3600" dirty="0" err="1">
                <a:solidFill>
                  <a:schemeClr val="tx1"/>
                </a:solidFill>
                <a:effectLst/>
                <a:latin typeface="+mn-lt"/>
                <a:ea typeface="Calibri" panose="020F0502020204030204" pitchFamily="34" charset="0"/>
                <a:cs typeface="Calibri"/>
              </a:rPr>
              <a:t>Amila</a:t>
            </a:r>
            <a:r>
              <a:rPr lang="en-CA" sz="3600" dirty="0">
                <a:solidFill>
                  <a:schemeClr val="tx1"/>
                </a:solidFill>
                <a:effectLst/>
                <a:latin typeface="+mn-lt"/>
                <a:ea typeface="Calibri" panose="020F0502020204030204" pitchFamily="34" charset="0"/>
                <a:cs typeface="Calibri"/>
              </a:rPr>
              <a:t> Abeynayaka</a:t>
            </a:r>
            <a:r>
              <a:rPr lang="en-CA" sz="3600" baseline="30000" dirty="0">
                <a:solidFill>
                  <a:schemeClr val="tx1"/>
                </a:solidFill>
                <a:effectLst/>
                <a:latin typeface="+mn-lt"/>
                <a:ea typeface="Calibri" panose="020F0502020204030204" pitchFamily="34" charset="0"/>
                <a:cs typeface="Calibri"/>
              </a:rPr>
              <a:t>6</a:t>
            </a:r>
            <a:r>
              <a:rPr lang="en-CA" sz="3600" dirty="0">
                <a:solidFill>
                  <a:schemeClr val="tx1"/>
                </a:solidFill>
                <a:effectLst/>
                <a:latin typeface="+mn-lt"/>
                <a:ea typeface="Calibri" panose="020F0502020204030204" pitchFamily="34" charset="0"/>
                <a:cs typeface="Calibri"/>
              </a:rPr>
              <a:t>, Ebenezer S. Nyadjro</a:t>
            </a:r>
            <a:r>
              <a:rPr lang="en-CA" sz="3600" baseline="30000" dirty="0">
                <a:solidFill>
                  <a:schemeClr val="tx1"/>
                </a:solidFill>
                <a:effectLst/>
                <a:latin typeface="+mn-lt"/>
                <a:ea typeface="Calibri" panose="020F0502020204030204" pitchFamily="34" charset="0"/>
                <a:cs typeface="Calibri"/>
              </a:rPr>
              <a:t>7,8</a:t>
            </a:r>
            <a:r>
              <a:rPr lang="en-CA" sz="3600" dirty="0">
                <a:solidFill>
                  <a:schemeClr val="tx1"/>
                </a:solidFill>
                <a:effectLst/>
                <a:latin typeface="+mn-lt"/>
                <a:ea typeface="Calibri" panose="020F0502020204030204" pitchFamily="34" charset="0"/>
                <a:cs typeface="Calibri"/>
              </a:rPr>
              <a:t>, Thomas Mae</a:t>
            </a:r>
            <a:r>
              <a:rPr lang="en-CA" sz="3600" baseline="30000" dirty="0">
                <a:solidFill>
                  <a:schemeClr val="tx1"/>
                </a:solidFill>
                <a:latin typeface="+mn-lt"/>
                <a:ea typeface="Calibri" panose="020F0502020204030204" pitchFamily="34" charset="0"/>
                <a:cs typeface="Calibri"/>
              </a:rPr>
              <a:t>9</a:t>
            </a:r>
            <a:r>
              <a:rPr lang="en-CA" sz="3600" dirty="0">
                <a:solidFill>
                  <a:schemeClr val="tx1"/>
                </a:solidFill>
                <a:effectLst/>
                <a:latin typeface="+mn-lt"/>
                <a:ea typeface="Calibri" panose="020F0502020204030204" pitchFamily="34" charset="0"/>
                <a:cs typeface="Calibri"/>
              </a:rPr>
              <a:t>, </a:t>
            </a:r>
            <a:r>
              <a:rPr lang="en-IE" sz="3600" dirty="0">
                <a:solidFill>
                  <a:schemeClr val="tx1"/>
                </a:solidFill>
                <a:effectLst/>
                <a:latin typeface="+mn-lt"/>
                <a:ea typeface="Calibri" panose="020F0502020204030204" pitchFamily="34" charset="0"/>
                <a:cs typeface="Calibri"/>
              </a:rPr>
              <a:t>Leah Thornton Hampton</a:t>
            </a:r>
            <a:r>
              <a:rPr lang="en-IE" sz="3600" baseline="30000" dirty="0">
                <a:solidFill>
                  <a:schemeClr val="tx1"/>
                </a:solidFill>
                <a:latin typeface="+mn-lt"/>
                <a:ea typeface="Calibri" panose="020F0502020204030204" pitchFamily="34" charset="0"/>
                <a:cs typeface="Calibri"/>
              </a:rPr>
              <a:t>10</a:t>
            </a:r>
            <a:r>
              <a:rPr lang="en-IE" sz="3600" dirty="0">
                <a:solidFill>
                  <a:schemeClr val="tx1"/>
                </a:solidFill>
                <a:effectLst/>
                <a:latin typeface="+mn-lt"/>
                <a:ea typeface="Calibri" panose="020F0502020204030204" pitchFamily="34" charset="0"/>
                <a:cs typeface="Calibri"/>
              </a:rPr>
              <a:t>, Melanie Bergmann</a:t>
            </a:r>
            <a:r>
              <a:rPr lang="en-IE" sz="3600" baseline="30000" dirty="0">
                <a:solidFill>
                  <a:schemeClr val="tx1"/>
                </a:solidFill>
                <a:effectLst/>
                <a:latin typeface="+mn-lt"/>
                <a:ea typeface="Calibri" panose="020F0502020204030204" pitchFamily="34" charset="0"/>
                <a:cs typeface="Calibri"/>
              </a:rPr>
              <a:t>11</a:t>
            </a:r>
            <a:r>
              <a:rPr lang="en-IE" sz="3600" dirty="0">
                <a:solidFill>
                  <a:schemeClr val="tx1"/>
                </a:solidFill>
                <a:effectLst/>
                <a:latin typeface="+mn-lt"/>
                <a:ea typeface="Calibri" panose="020F0502020204030204" pitchFamily="34" charset="0"/>
                <a:cs typeface="Calibri"/>
              </a:rPr>
              <a:t>, Julian Aherne</a:t>
            </a:r>
            <a:r>
              <a:rPr lang="en-IE" sz="3600" baseline="30000" dirty="0">
                <a:solidFill>
                  <a:schemeClr val="tx1"/>
                </a:solidFill>
                <a:effectLst/>
                <a:latin typeface="+mn-lt"/>
                <a:ea typeface="Calibri" panose="020F0502020204030204" pitchFamily="34" charset="0"/>
                <a:cs typeface="Calibri"/>
              </a:rPr>
              <a:t>12</a:t>
            </a:r>
            <a:r>
              <a:rPr lang="en-IE" sz="3600" dirty="0">
                <a:solidFill>
                  <a:schemeClr val="tx1"/>
                </a:solidFill>
                <a:effectLst/>
                <a:latin typeface="+mn-lt"/>
                <a:ea typeface="Calibri" panose="020F0502020204030204" pitchFamily="34" charset="0"/>
                <a:cs typeface="Calibri"/>
              </a:rPr>
              <a:t>, Sherri A. Mason</a:t>
            </a:r>
            <a:r>
              <a:rPr lang="en-IE" sz="3600" baseline="30000" dirty="0">
                <a:solidFill>
                  <a:schemeClr val="tx1"/>
                </a:solidFill>
                <a:effectLst/>
                <a:latin typeface="+mn-lt"/>
                <a:ea typeface="Calibri" panose="020F0502020204030204" pitchFamily="34" charset="0"/>
                <a:cs typeface="Calibri"/>
              </a:rPr>
              <a:t>13</a:t>
            </a:r>
            <a:r>
              <a:rPr lang="en-IE" sz="3600" dirty="0">
                <a:solidFill>
                  <a:schemeClr val="tx1"/>
                </a:solidFill>
                <a:effectLst/>
                <a:latin typeface="+mn-lt"/>
                <a:ea typeface="Calibri" panose="020F0502020204030204" pitchFamily="34" charset="0"/>
                <a:cs typeface="Calibri"/>
              </a:rPr>
              <a:t>, John Honek</a:t>
            </a:r>
            <a:r>
              <a:rPr lang="en-IE" sz="3600" baseline="30000" dirty="0">
                <a:solidFill>
                  <a:schemeClr val="tx1"/>
                </a:solidFill>
                <a:effectLst/>
                <a:latin typeface="+mn-lt"/>
                <a:ea typeface="Calibri" panose="020F0502020204030204" pitchFamily="34" charset="0"/>
                <a:cs typeface="Calibri"/>
              </a:rPr>
              <a:t>1</a:t>
            </a:r>
            <a:r>
              <a:rPr lang="en-IE" sz="3600" dirty="0">
                <a:solidFill>
                  <a:schemeClr val="tx1"/>
                </a:solidFill>
                <a:effectLst/>
                <a:latin typeface="+mn-lt"/>
                <a:ea typeface="Calibri" panose="020F0502020204030204" pitchFamily="34" charset="0"/>
                <a:cs typeface="Calibri"/>
              </a:rPr>
              <a:t>, </a:t>
            </a:r>
            <a:r>
              <a:rPr lang="en-CA" sz="3600" dirty="0" err="1">
                <a:solidFill>
                  <a:schemeClr val="tx1"/>
                </a:solidFill>
                <a:effectLst/>
                <a:latin typeface="+mn-lt"/>
                <a:ea typeface="Calibri" panose="020F0502020204030204" pitchFamily="34" charset="0"/>
                <a:cs typeface="Calibri"/>
              </a:rPr>
              <a:t>Fereidoun</a:t>
            </a:r>
            <a:r>
              <a:rPr lang="en-CA" sz="3600" dirty="0">
                <a:solidFill>
                  <a:schemeClr val="tx1"/>
                </a:solidFill>
                <a:effectLst/>
                <a:latin typeface="+mn-lt"/>
                <a:ea typeface="Calibri" panose="020F0502020204030204" pitchFamily="34" charset="0"/>
                <a:cs typeface="Calibri"/>
              </a:rPr>
              <a:t> Rezanezhad</a:t>
            </a:r>
            <a:r>
              <a:rPr lang="en-CA" sz="3600" baseline="30000" dirty="0">
                <a:solidFill>
                  <a:schemeClr val="tx1"/>
                </a:solidFill>
                <a:effectLst/>
                <a:latin typeface="+mn-lt"/>
                <a:ea typeface="Calibri" panose="020F0502020204030204" pitchFamily="34" charset="0"/>
                <a:cs typeface="Calibri"/>
              </a:rPr>
              <a:t>1</a:t>
            </a:r>
            <a:r>
              <a:rPr lang="en-CA" sz="3600" dirty="0">
                <a:solidFill>
                  <a:schemeClr val="tx1"/>
                </a:solidFill>
                <a:effectLst/>
                <a:latin typeface="+mn-lt"/>
                <a:ea typeface="Calibri" panose="020F0502020204030204" pitchFamily="34" charset="0"/>
                <a:cs typeface="Arial"/>
              </a:rPr>
              <a:t>, Amy Lusher</a:t>
            </a:r>
            <a:r>
              <a:rPr lang="en-CA" sz="3600" baseline="30000" dirty="0">
                <a:solidFill>
                  <a:schemeClr val="tx1"/>
                </a:solidFill>
                <a:effectLst/>
                <a:latin typeface="+mn-lt"/>
                <a:ea typeface="Calibri" panose="020F0502020204030204" pitchFamily="34" charset="0"/>
                <a:cs typeface="Arial"/>
              </a:rPr>
              <a:t>14</a:t>
            </a:r>
            <a:r>
              <a:rPr lang="en-CA" sz="3600" dirty="0">
                <a:solidFill>
                  <a:schemeClr val="tx1"/>
                </a:solidFill>
                <a:effectLst/>
                <a:latin typeface="+mn-lt"/>
                <a:ea typeface="Calibri" panose="020F0502020204030204" pitchFamily="34" charset="0"/>
                <a:cs typeface="Arial"/>
              </a:rPr>
              <a:t>, Andy Booth</a:t>
            </a:r>
            <a:r>
              <a:rPr lang="en-CA" sz="3600" baseline="30000" dirty="0">
                <a:solidFill>
                  <a:schemeClr val="tx1"/>
                </a:solidFill>
                <a:latin typeface="+mn-lt"/>
                <a:ea typeface="Calibri" panose="020F0502020204030204" pitchFamily="34" charset="0"/>
                <a:cs typeface="Arial"/>
              </a:rPr>
              <a:t>15</a:t>
            </a:r>
            <a:r>
              <a:rPr lang="en-CA" sz="3600" dirty="0">
                <a:solidFill>
                  <a:schemeClr val="tx1"/>
                </a:solidFill>
                <a:effectLst/>
                <a:latin typeface="+mn-lt"/>
                <a:ea typeface="Calibri" panose="020F0502020204030204" pitchFamily="34" charset="0"/>
                <a:cs typeface="Arial"/>
              </a:rPr>
              <a:t>, Rodney Smith</a:t>
            </a:r>
            <a:r>
              <a:rPr lang="en-CA" sz="3600" baseline="30000" dirty="0">
                <a:solidFill>
                  <a:schemeClr val="tx1"/>
                </a:solidFill>
                <a:effectLst/>
                <a:latin typeface="+mn-lt"/>
                <a:ea typeface="Calibri" panose="020F0502020204030204" pitchFamily="34" charset="0"/>
                <a:cs typeface="Arial"/>
              </a:rPr>
              <a:t>1</a:t>
            </a:r>
            <a:r>
              <a:rPr lang="en-CA" sz="3600" dirty="0">
                <a:solidFill>
                  <a:schemeClr val="tx1"/>
                </a:solidFill>
                <a:effectLst/>
                <a:latin typeface="+mn-lt"/>
                <a:ea typeface="Calibri" panose="020F0502020204030204" pitchFamily="34" charset="0"/>
                <a:cs typeface="Calibri"/>
              </a:rPr>
              <a:t>, </a:t>
            </a:r>
            <a:r>
              <a:rPr lang="en-CA" sz="3600" dirty="0">
                <a:solidFill>
                  <a:schemeClr val="tx1"/>
                </a:solidFill>
                <a:effectLst/>
                <a:latin typeface="+mn-lt"/>
                <a:ea typeface="Calibri" panose="020F0502020204030204" pitchFamily="34" charset="0"/>
                <a:cs typeface="Arial"/>
              </a:rPr>
              <a:t>Philippe Van Cappellen</a:t>
            </a:r>
            <a:r>
              <a:rPr lang="en-CA" sz="3600" baseline="30000" dirty="0">
                <a:solidFill>
                  <a:schemeClr val="tx1"/>
                </a:solidFill>
                <a:effectLst/>
                <a:latin typeface="+mn-lt"/>
                <a:ea typeface="Calibri" panose="020F0502020204030204" pitchFamily="34" charset="0"/>
                <a:cs typeface="Arial"/>
              </a:rPr>
              <a:t>1</a:t>
            </a:r>
            <a:r>
              <a:rPr lang="en-GB" sz="3600" dirty="0">
                <a:solidFill>
                  <a:schemeClr val="tx1"/>
                </a:solidFill>
                <a:latin typeface="+mn-lt"/>
                <a:ea typeface="Calibri" panose="020F0502020204030204" pitchFamily="34" charset="0"/>
                <a:cs typeface="Calibri"/>
              </a:rPr>
              <a:t> </a:t>
            </a:r>
            <a:endParaRPr lang="en-CA" sz="3600" dirty="0">
              <a:solidFill>
                <a:schemeClr val="tx1"/>
              </a:solidFill>
              <a:effectLst/>
              <a:latin typeface="+mn-lt"/>
              <a:ea typeface="Calibri" panose="020F0502020204030204" pitchFamily="34" charset="0"/>
              <a:cs typeface="Arial" panose="020B0604020202020204" pitchFamily="34"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University of Waterloo, Waterloo, ON, Canada</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Moore Institute for Plastic Pollution Research, Long Beach, CA, United States</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Carleton University, Ottawa, ON, Canada</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University of Neuchâtel, Neuchâtel, Switzerland</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Digital Research Alliance of Canada, Ottawa, ON, Canada</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Institute for Global Environment Strategies (IGES),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Kamiyamaguchi</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Hayama</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Kanagawa, Japan</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National Oceanic and Atmospheric Administration (NOAA) National Centres for Environmental Information (NCEI), Stennis Space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Center</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MS, United States</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Northern Gulf Institute, Mississippi State University, Stennis Space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Center</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MS, United State</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GRID-Arendal,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Arendal</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Norway</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Southern California Coastal Water Research Project (SCCWRP), Costa Mesa, CA, United States</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Alfred-Wegener-Institut Helmholtz-</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Zentrum</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für Polar- und </a:t>
            </a:r>
            <a:r>
              <a:rPr lang="en-GB" sz="18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Meeresforschung</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Bremerhaven, Germany</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Trent University, Peterborough, ON, Canada</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Pennsylvania State University, The Behrend College, Erie, PA, United States</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Norwegian Institute for Water Research, Oslo, Norway</a:t>
            </a:r>
            <a:endParaRPr lang="en-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18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a:t>
            </a: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SINTEF Ocean, Trondheim, Norway</a:t>
            </a:r>
            <a:endParaRPr lang="en-US" b="1" dirty="0">
              <a:solidFill>
                <a:schemeClr val="tx1"/>
              </a:solidFill>
            </a:endParaRPr>
          </a:p>
        </p:txBody>
      </p:sp>
      <p:pic>
        <p:nvPicPr>
          <p:cNvPr id="4" name="Picture 2" descr="Global Water Futures (GWF) | Transformative Sensor Technologies and Smart  Watersheds | University of Waterloo">
            <a:extLst>
              <a:ext uri="{FF2B5EF4-FFF2-40B4-BE49-F238E27FC236}">
                <a16:creationId xmlns:a16="http://schemas.microsoft.com/office/drawing/2014/main" id="{A42AF92F-3DC0-D63F-AF20-6F63570CDD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94" t="9408" r="5184" b="7615"/>
          <a:stretch/>
        </p:blipFill>
        <p:spPr bwMode="auto">
          <a:xfrm>
            <a:off x="11213432" y="482426"/>
            <a:ext cx="6766144" cy="18841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C785D51-0560-5BA2-D357-AC8A8E47FA72}"/>
              </a:ext>
            </a:extLst>
          </p:cNvPr>
          <p:cNvPicPr>
            <a:picLocks noChangeAspect="1"/>
          </p:cNvPicPr>
          <p:nvPr/>
        </p:nvPicPr>
        <p:blipFill>
          <a:blip r:embed="rId4"/>
          <a:stretch>
            <a:fillRect/>
          </a:stretch>
        </p:blipFill>
        <p:spPr>
          <a:xfrm>
            <a:off x="167238" y="343564"/>
            <a:ext cx="4549141" cy="2244803"/>
          </a:xfrm>
          <a:prstGeom prst="rect">
            <a:avLst/>
          </a:prstGeom>
        </p:spPr>
      </p:pic>
      <p:sp>
        <p:nvSpPr>
          <p:cNvPr id="5" name="Rectangle 4">
            <a:extLst>
              <a:ext uri="{FF2B5EF4-FFF2-40B4-BE49-F238E27FC236}">
                <a16:creationId xmlns:a16="http://schemas.microsoft.com/office/drawing/2014/main" id="{8945AAEC-E210-7E2F-7323-2101CC3900F3}"/>
              </a:ext>
            </a:extLst>
          </p:cNvPr>
          <p:cNvSpPr/>
          <p:nvPr/>
        </p:nvSpPr>
        <p:spPr>
          <a:xfrm>
            <a:off x="16160587" y="10706609"/>
            <a:ext cx="7716798" cy="2435915"/>
          </a:xfrm>
          <a:prstGeom prst="rect">
            <a:avLst/>
          </a:prstGeom>
          <a:solidFill>
            <a:schemeClr val="bg1"/>
          </a:solidFill>
          <a:ln>
            <a:solidFill>
              <a:schemeClr val="bg1"/>
            </a:solidFill>
          </a:ln>
        </p:spPr>
        <p:txBody>
          <a:bodyPr wrap="none" rtlCol="0" anchor="ctr">
            <a:spAutoFit/>
          </a:bodyPr>
          <a:lstStyle/>
          <a:p>
            <a:pPr algn="ctr"/>
            <a:endParaRPr lang="en-CA" sz="2400">
              <a:solidFill>
                <a:srgbClr val="4F4F4F"/>
              </a:solidFill>
            </a:endParaRPr>
          </a:p>
        </p:txBody>
      </p:sp>
      <p:sp>
        <p:nvSpPr>
          <p:cNvPr id="6" name="Rectangle 5">
            <a:extLst>
              <a:ext uri="{FF2B5EF4-FFF2-40B4-BE49-F238E27FC236}">
                <a16:creationId xmlns:a16="http://schemas.microsoft.com/office/drawing/2014/main" id="{9D6CEB28-F326-BBE5-1A89-29617B83241B}"/>
              </a:ext>
            </a:extLst>
          </p:cNvPr>
          <p:cNvSpPr/>
          <p:nvPr/>
        </p:nvSpPr>
        <p:spPr>
          <a:xfrm>
            <a:off x="16747101" y="10884378"/>
            <a:ext cx="7716798" cy="2085664"/>
          </a:xfrm>
          <a:prstGeom prst="rect">
            <a:avLst/>
          </a:prstGeom>
        </p:spPr>
        <p:txBody>
          <a:bodyPr wrap="none" rtlCol="0" anchor="ctr">
            <a:spAutoFit/>
          </a:bodyPr>
          <a:lstStyle/>
          <a:p>
            <a:pPr algn="ctr"/>
            <a:endParaRPr lang="en-CA" sz="2400">
              <a:solidFill>
                <a:srgbClr val="4F4F4F"/>
              </a:solidFill>
            </a:endParaRPr>
          </a:p>
        </p:txBody>
      </p:sp>
      <p:sp>
        <p:nvSpPr>
          <p:cNvPr id="7" name="Rectangle 6">
            <a:extLst>
              <a:ext uri="{FF2B5EF4-FFF2-40B4-BE49-F238E27FC236}">
                <a16:creationId xmlns:a16="http://schemas.microsoft.com/office/drawing/2014/main" id="{969E1068-C95A-FA94-F117-0D398F5A0E8A}"/>
              </a:ext>
            </a:extLst>
          </p:cNvPr>
          <p:cNvSpPr/>
          <p:nvPr/>
        </p:nvSpPr>
        <p:spPr>
          <a:xfrm>
            <a:off x="16747101" y="10729910"/>
            <a:ext cx="7917636" cy="2683014"/>
          </a:xfrm>
          <a:prstGeom prst="rect">
            <a:avLst/>
          </a:prstGeom>
        </p:spPr>
        <p:txBody>
          <a:bodyPr wrap="none" rtlCol="0" anchor="ctr">
            <a:spAutoFit/>
          </a:bodyPr>
          <a:lstStyle/>
          <a:p>
            <a:pPr algn="ctr"/>
            <a:endParaRPr lang="en-CA" sz="2400">
              <a:solidFill>
                <a:srgbClr val="4F4F4F"/>
              </a:solidFill>
            </a:endParaRPr>
          </a:p>
        </p:txBody>
      </p:sp>
      <p:sp>
        <p:nvSpPr>
          <p:cNvPr id="2" name="TextBox 1">
            <a:extLst>
              <a:ext uri="{FF2B5EF4-FFF2-40B4-BE49-F238E27FC236}">
                <a16:creationId xmlns:a16="http://schemas.microsoft.com/office/drawing/2014/main" id="{B6ECE729-C7BD-7E78-FF9A-D694D8B4804D}"/>
              </a:ext>
            </a:extLst>
          </p:cNvPr>
          <p:cNvSpPr txBox="1"/>
          <p:nvPr/>
        </p:nvSpPr>
        <p:spPr>
          <a:xfrm>
            <a:off x="4270195" y="11698394"/>
            <a:ext cx="1530174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CA" sz="4800" b="0" i="0" u="none" strike="noStrike" cap="none" spc="0" normalizeH="0" baseline="0" dirty="0">
                <a:ln>
                  <a:noFill/>
                </a:ln>
                <a:solidFill>
                  <a:schemeClr val="tx1"/>
                </a:solidFill>
                <a:effectLst/>
                <a:uFillTx/>
                <a:latin typeface="Gill Sans"/>
                <a:ea typeface="+mn-ea"/>
                <a:cs typeface="+mn-cs"/>
                <a:sym typeface="Helvetica Light"/>
              </a:rPr>
              <a:t>AGU Fall Meeting 2022</a:t>
            </a:r>
          </a:p>
          <a:p>
            <a:pPr marL="0" marR="0" indent="0" algn="ctr" defTabSz="584200" rtl="0" fontAlgn="auto" latinLnBrk="0" hangingPunct="0">
              <a:lnSpc>
                <a:spcPct val="100000"/>
              </a:lnSpc>
              <a:spcBef>
                <a:spcPts val="0"/>
              </a:spcBef>
              <a:spcAft>
                <a:spcPts val="0"/>
              </a:spcAft>
              <a:buClrTx/>
              <a:buSzTx/>
              <a:buFontTx/>
              <a:buNone/>
              <a:tabLst/>
            </a:pPr>
            <a:r>
              <a:rPr lang="en-CA" sz="4800" dirty="0">
                <a:solidFill>
                  <a:schemeClr val="tx1"/>
                </a:solidFill>
                <a:latin typeface="Gill Sans"/>
              </a:rPr>
              <a:t>December</a:t>
            </a:r>
            <a:r>
              <a:rPr kumimoji="0" lang="en-CA" sz="4800" b="0" i="0" u="none" strike="noStrike" cap="none" spc="0" normalizeH="0" baseline="0" dirty="0">
                <a:ln>
                  <a:noFill/>
                </a:ln>
                <a:solidFill>
                  <a:schemeClr val="tx1"/>
                </a:solidFill>
                <a:effectLst/>
                <a:uFillTx/>
                <a:latin typeface="Gill Sans"/>
                <a:ea typeface="+mn-ea"/>
                <a:cs typeface="+mn-cs"/>
                <a:sym typeface="Helvetica Light"/>
              </a:rPr>
              <a:t> 16, 20</a:t>
            </a:r>
            <a:r>
              <a:rPr lang="en-CA" sz="4800" dirty="0">
                <a:solidFill>
                  <a:schemeClr val="tx1"/>
                </a:solidFill>
                <a:latin typeface="Gill Sans"/>
              </a:rPr>
              <a:t>22</a:t>
            </a:r>
            <a:endParaRPr kumimoji="0" lang="en-CA" sz="4800" b="0" i="0" u="none" strike="noStrike" cap="none" spc="0" normalizeH="0" baseline="0" dirty="0">
              <a:ln>
                <a:noFill/>
              </a:ln>
              <a:solidFill>
                <a:schemeClr val="tx1"/>
              </a:solidFill>
              <a:effectLst/>
              <a:uFillTx/>
              <a:latin typeface="Gill Sans"/>
              <a:ea typeface="+mn-ea"/>
              <a:cs typeface="+mn-cs"/>
              <a:sym typeface="Helvetica Light"/>
            </a:endParaRPr>
          </a:p>
        </p:txBody>
      </p:sp>
      <p:pic>
        <p:nvPicPr>
          <p:cNvPr id="1026" name="Picture 2" descr="Natural Sciences and Engineering Research Council - Wikipedia">
            <a:extLst>
              <a:ext uri="{FF2B5EF4-FFF2-40B4-BE49-F238E27FC236}">
                <a16:creationId xmlns:a16="http://schemas.microsoft.com/office/drawing/2014/main" id="{BE25A231-4EC0-7395-D93C-B36E9327AC5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71937" y="513631"/>
            <a:ext cx="4305448" cy="18441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F74DB66-3BCF-1A43-6DDA-EBDE865BCF2E}"/>
              </a:ext>
            </a:extLst>
          </p:cNvPr>
          <p:cNvPicPr>
            <a:picLocks noChangeAspect="1"/>
          </p:cNvPicPr>
          <p:nvPr/>
        </p:nvPicPr>
        <p:blipFill>
          <a:blip r:embed="rId6"/>
          <a:stretch>
            <a:fillRect/>
          </a:stretch>
        </p:blipFill>
        <p:spPr>
          <a:xfrm>
            <a:off x="5812590" y="825896"/>
            <a:ext cx="5151231" cy="1531902"/>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CA257-AEC3-4313-859C-9E8EC9C0F12F}"/>
              </a:ext>
            </a:extLst>
          </p:cNvPr>
          <p:cNvSpPr>
            <a:spLocks noGrp="1"/>
          </p:cNvSpPr>
          <p:nvPr>
            <p:ph type="title"/>
          </p:nvPr>
        </p:nvSpPr>
        <p:spPr/>
        <p:txBody>
          <a:bodyPr/>
          <a:lstStyle/>
          <a:p>
            <a:r>
              <a:rPr lang="en-US" sz="6000" b="1">
                <a:solidFill>
                  <a:schemeClr val="tx1"/>
                </a:solidFill>
              </a:rPr>
              <a:t>Background &amp; Motivation</a:t>
            </a:r>
            <a:endParaRPr lang="en-CA" sz="6000" b="1">
              <a:solidFill>
                <a:schemeClr val="tx1"/>
              </a:solidFill>
            </a:endParaRPr>
          </a:p>
        </p:txBody>
      </p:sp>
      <p:sp>
        <p:nvSpPr>
          <p:cNvPr id="3" name="Slide Number Placeholder 2">
            <a:extLst>
              <a:ext uri="{FF2B5EF4-FFF2-40B4-BE49-F238E27FC236}">
                <a16:creationId xmlns:a16="http://schemas.microsoft.com/office/drawing/2014/main" id="{68DAB4D4-A002-4AF2-BE7B-C5C723B3B82F}"/>
              </a:ext>
            </a:extLst>
          </p:cNvPr>
          <p:cNvSpPr>
            <a:spLocks noGrp="1"/>
          </p:cNvSpPr>
          <p:nvPr>
            <p:ph type="sldNum" sz="quarter" idx="11"/>
          </p:nvPr>
        </p:nvSpPr>
        <p:spPr>
          <a:xfrm>
            <a:off x="79473" y="12856614"/>
            <a:ext cx="335028" cy="595035"/>
          </a:xfrm>
        </p:spPr>
        <p:txBody>
          <a:bodyPr/>
          <a:lstStyle/>
          <a:p>
            <a:fld id="{86CB4B4D-7CA3-9044-876B-883B54F8677D}" type="slidenum">
              <a:rPr lang="en-CA" sz="3200" smtClean="0">
                <a:solidFill>
                  <a:schemeClr val="tx1"/>
                </a:solidFill>
                <a:latin typeface="Arial Nova" panose="020B0504020202020204" pitchFamily="34" charset="0"/>
              </a:rPr>
              <a:pPr/>
              <a:t>2</a:t>
            </a:fld>
            <a:endParaRPr lang="en-CA" sz="3200" dirty="0">
              <a:solidFill>
                <a:schemeClr val="tx1"/>
              </a:solidFill>
              <a:latin typeface="Arial Nova" panose="020B0504020202020204" pitchFamily="34" charset="0"/>
            </a:endParaRPr>
          </a:p>
        </p:txBody>
      </p:sp>
      <p:sp>
        <p:nvSpPr>
          <p:cNvPr id="5" name="Text Placeholder 4">
            <a:extLst>
              <a:ext uri="{FF2B5EF4-FFF2-40B4-BE49-F238E27FC236}">
                <a16:creationId xmlns:a16="http://schemas.microsoft.com/office/drawing/2014/main" id="{CCF4BDE6-1212-42DA-8268-F6729ED90127}"/>
              </a:ext>
            </a:extLst>
          </p:cNvPr>
          <p:cNvSpPr>
            <a:spLocks noGrp="1"/>
          </p:cNvSpPr>
          <p:nvPr>
            <p:ph type="body" sz="quarter" idx="10"/>
          </p:nvPr>
        </p:nvSpPr>
        <p:spPr>
          <a:xfrm>
            <a:off x="317217" y="6998277"/>
            <a:ext cx="13016398" cy="6155855"/>
          </a:xfrm>
        </p:spPr>
        <p:txBody>
          <a:bodyPr lIns="91440" tIns="45720" rIns="91440" bIns="45720" anchor="t"/>
          <a:lstStyle/>
          <a:p>
            <a:r>
              <a:rPr lang="en-US" sz="4800" dirty="0">
                <a:solidFill>
                  <a:schemeClr val="tx1"/>
                </a:solidFill>
              </a:rPr>
              <a:t>Environmental microplastics = emerging contaminant &amp; rapidly growing research field</a:t>
            </a:r>
          </a:p>
          <a:p>
            <a:r>
              <a:rPr lang="en-US" sz="4800" dirty="0">
                <a:solidFill>
                  <a:schemeClr val="tx1"/>
                </a:solidFill>
              </a:rPr>
              <a:t>Large amount of research being published </a:t>
            </a:r>
          </a:p>
          <a:p>
            <a:pPr marL="0" indent="0">
              <a:buNone/>
            </a:pPr>
            <a:r>
              <a:rPr lang="en-US" sz="4800" i="1" dirty="0">
                <a:solidFill>
                  <a:schemeClr val="tx1"/>
                </a:solidFill>
                <a:sym typeface="Wingdings" panose="05000000000000000000" pitchFamily="2" charset="2"/>
              </a:rPr>
              <a:t>	 A</a:t>
            </a:r>
            <a:r>
              <a:rPr lang="en-US" sz="4800" i="1" dirty="0">
                <a:solidFill>
                  <a:schemeClr val="tx1"/>
                </a:solidFill>
              </a:rPr>
              <a:t>re the data to support the research findable		 and accessible?</a:t>
            </a:r>
          </a:p>
          <a:p>
            <a:r>
              <a:rPr lang="en-US" sz="4800" dirty="0">
                <a:solidFill>
                  <a:schemeClr val="tx1"/>
                </a:solidFill>
              </a:rPr>
              <a:t>Findable and accessible data are needed to help make informed environmental policy decisions</a:t>
            </a:r>
          </a:p>
          <a:p>
            <a:pPr marL="0" indent="0" algn="just">
              <a:buNone/>
            </a:pPr>
            <a:endParaRPr lang="en-US" sz="3600" dirty="0">
              <a:solidFill>
                <a:schemeClr val="tx1"/>
              </a:solidFill>
            </a:endParaRPr>
          </a:p>
          <a:p>
            <a:endParaRPr lang="en-US" sz="3600" dirty="0">
              <a:solidFill>
                <a:schemeClr val="tx1"/>
              </a:solidFill>
            </a:endParaRPr>
          </a:p>
          <a:p>
            <a:endParaRPr lang="en-US" sz="3600" dirty="0">
              <a:solidFill>
                <a:schemeClr val="tx1"/>
              </a:solidFill>
            </a:endParaRPr>
          </a:p>
          <a:p>
            <a:endParaRPr lang="en-CA" dirty="0">
              <a:solidFill>
                <a:schemeClr val="tx1"/>
              </a:solidFill>
            </a:endParaRPr>
          </a:p>
        </p:txBody>
      </p:sp>
      <p:pic>
        <p:nvPicPr>
          <p:cNvPr id="6" name="Picture 7" descr="Chart&#10;&#10;Description automatically generated">
            <a:extLst>
              <a:ext uri="{FF2B5EF4-FFF2-40B4-BE49-F238E27FC236}">
                <a16:creationId xmlns:a16="http://schemas.microsoft.com/office/drawing/2014/main" id="{E53B7E93-3EB4-EA0D-6AEC-2A236BC96065}"/>
              </a:ext>
            </a:extLst>
          </p:cNvPr>
          <p:cNvPicPr>
            <a:picLocks noChangeAspect="1"/>
          </p:cNvPicPr>
          <p:nvPr/>
        </p:nvPicPr>
        <p:blipFill>
          <a:blip r:embed="rId3"/>
          <a:stretch>
            <a:fillRect/>
          </a:stretch>
        </p:blipFill>
        <p:spPr>
          <a:xfrm>
            <a:off x="576870" y="1621795"/>
            <a:ext cx="9914329" cy="5031001"/>
          </a:xfrm>
          <a:prstGeom prst="rect">
            <a:avLst/>
          </a:prstGeom>
        </p:spPr>
      </p:pic>
      <p:pic>
        <p:nvPicPr>
          <p:cNvPr id="9" name="Picture 8">
            <a:extLst>
              <a:ext uri="{FF2B5EF4-FFF2-40B4-BE49-F238E27FC236}">
                <a16:creationId xmlns:a16="http://schemas.microsoft.com/office/drawing/2014/main" id="{08CD6F48-B452-7F22-E903-CBCF11D7B925}"/>
              </a:ext>
            </a:extLst>
          </p:cNvPr>
          <p:cNvPicPr>
            <a:picLocks noChangeAspect="1"/>
          </p:cNvPicPr>
          <p:nvPr/>
        </p:nvPicPr>
        <p:blipFill>
          <a:blip r:embed="rId4"/>
          <a:stretch>
            <a:fillRect/>
          </a:stretch>
        </p:blipFill>
        <p:spPr>
          <a:xfrm>
            <a:off x="14167582" y="3745453"/>
            <a:ext cx="9482770" cy="9158803"/>
          </a:xfrm>
          <a:prstGeom prst="rect">
            <a:avLst/>
          </a:prstGeom>
        </p:spPr>
      </p:pic>
      <p:sp>
        <p:nvSpPr>
          <p:cNvPr id="11" name="TextBox 10">
            <a:extLst>
              <a:ext uri="{FF2B5EF4-FFF2-40B4-BE49-F238E27FC236}">
                <a16:creationId xmlns:a16="http://schemas.microsoft.com/office/drawing/2014/main" id="{A431875D-5F4C-1E78-D96C-D2721FAA03F8}"/>
              </a:ext>
            </a:extLst>
          </p:cNvPr>
          <p:cNvSpPr txBox="1"/>
          <p:nvPr/>
        </p:nvSpPr>
        <p:spPr>
          <a:xfrm>
            <a:off x="1567616" y="2156859"/>
            <a:ext cx="5603205"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800" dirty="0">
                <a:solidFill>
                  <a:schemeClr val="tx1"/>
                </a:solidFill>
              </a:rPr>
              <a:t>Increasing trend in microplastics publications since 2010</a:t>
            </a:r>
            <a:endParaRPr lang="en-CA" sz="4800" dirty="0">
              <a:solidFill>
                <a:schemeClr val="tx1"/>
              </a:solidFill>
            </a:endParaRPr>
          </a:p>
        </p:txBody>
      </p:sp>
      <p:sp>
        <p:nvSpPr>
          <p:cNvPr id="7" name="TextBox 6">
            <a:extLst>
              <a:ext uri="{FF2B5EF4-FFF2-40B4-BE49-F238E27FC236}">
                <a16:creationId xmlns:a16="http://schemas.microsoft.com/office/drawing/2014/main" id="{2D007DE6-C57D-072E-0E82-3020575DE593}"/>
              </a:ext>
            </a:extLst>
          </p:cNvPr>
          <p:cNvSpPr txBox="1"/>
          <p:nvPr/>
        </p:nvSpPr>
        <p:spPr>
          <a:xfrm>
            <a:off x="14167582" y="1621795"/>
            <a:ext cx="9482770" cy="2123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400" dirty="0">
                <a:solidFill>
                  <a:schemeClr val="tx1"/>
                </a:solidFill>
              </a:rPr>
              <a:t>Example of the cost of not managing data to be findable, accessible, interoperable, reusable (FAIR):</a:t>
            </a:r>
            <a:endParaRPr lang="en-CA" sz="4400" dirty="0"/>
          </a:p>
        </p:txBody>
      </p:sp>
    </p:spTree>
    <p:extLst>
      <p:ext uri="{BB962C8B-B14F-4D97-AF65-F5344CB8AC3E}">
        <p14:creationId xmlns:p14="http://schemas.microsoft.com/office/powerpoint/2010/main" val="256397164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DD74-7D17-45CF-B46E-7075712D922B}"/>
              </a:ext>
            </a:extLst>
          </p:cNvPr>
          <p:cNvSpPr>
            <a:spLocks noGrp="1"/>
          </p:cNvSpPr>
          <p:nvPr>
            <p:ph type="title"/>
          </p:nvPr>
        </p:nvSpPr>
        <p:spPr/>
        <p:txBody>
          <a:bodyPr/>
          <a:lstStyle/>
          <a:p>
            <a:r>
              <a:rPr lang="en-US" sz="6000" b="1">
                <a:solidFill>
                  <a:schemeClr val="tx1"/>
                </a:solidFill>
              </a:rPr>
              <a:t>Goal</a:t>
            </a:r>
            <a:endParaRPr lang="en-CA" sz="6000" b="1">
              <a:solidFill>
                <a:schemeClr val="tx1"/>
              </a:solidFill>
            </a:endParaRPr>
          </a:p>
        </p:txBody>
      </p:sp>
      <p:sp>
        <p:nvSpPr>
          <p:cNvPr id="3" name="Slide Number Placeholder 2">
            <a:extLst>
              <a:ext uri="{FF2B5EF4-FFF2-40B4-BE49-F238E27FC236}">
                <a16:creationId xmlns:a16="http://schemas.microsoft.com/office/drawing/2014/main" id="{D39235B0-E22F-4EC8-8393-6A688AE0B069}"/>
              </a:ext>
            </a:extLst>
          </p:cNvPr>
          <p:cNvSpPr>
            <a:spLocks noGrp="1"/>
          </p:cNvSpPr>
          <p:nvPr>
            <p:ph type="sldNum" sz="quarter" idx="11"/>
          </p:nvPr>
        </p:nvSpPr>
        <p:spPr>
          <a:xfrm>
            <a:off x="43289" y="12860509"/>
            <a:ext cx="335028" cy="595035"/>
          </a:xfrm>
        </p:spPr>
        <p:txBody>
          <a:bodyPr/>
          <a:lstStyle/>
          <a:p>
            <a:fld id="{86CB4B4D-7CA3-9044-876B-883B54F8677D}" type="slidenum">
              <a:rPr lang="en-CA" sz="3200" smtClean="0">
                <a:solidFill>
                  <a:schemeClr val="tx1"/>
                </a:solidFill>
                <a:latin typeface="Arial Nova" panose="020B0504020202020204" pitchFamily="34" charset="0"/>
              </a:rPr>
              <a:pPr/>
              <a:t>3</a:t>
            </a:fld>
            <a:endParaRPr lang="en-CA" sz="3200" dirty="0">
              <a:solidFill>
                <a:schemeClr val="tx1"/>
              </a:solidFill>
              <a:latin typeface="Arial Nova" panose="020B0504020202020204" pitchFamily="34" charset="0"/>
            </a:endParaRPr>
          </a:p>
        </p:txBody>
      </p:sp>
      <p:sp>
        <p:nvSpPr>
          <p:cNvPr id="5" name="Text Placeholder 4">
            <a:extLst>
              <a:ext uri="{FF2B5EF4-FFF2-40B4-BE49-F238E27FC236}">
                <a16:creationId xmlns:a16="http://schemas.microsoft.com/office/drawing/2014/main" id="{1D43DD30-16FF-4C84-A699-556E19C1216E}"/>
              </a:ext>
            </a:extLst>
          </p:cNvPr>
          <p:cNvSpPr>
            <a:spLocks noGrp="1"/>
          </p:cNvSpPr>
          <p:nvPr>
            <p:ph type="body" sz="quarter" idx="10"/>
          </p:nvPr>
        </p:nvSpPr>
        <p:spPr>
          <a:xfrm>
            <a:off x="12713513" y="2365103"/>
            <a:ext cx="11267324" cy="8818256"/>
          </a:xfrm>
        </p:spPr>
        <p:txBody>
          <a:bodyPr/>
          <a:lstStyle/>
          <a:p>
            <a:pPr marL="0" indent="0">
              <a:buNone/>
            </a:pPr>
            <a:r>
              <a:rPr lang="en-US" sz="8000" dirty="0">
                <a:solidFill>
                  <a:schemeClr val="tx1"/>
                </a:solidFill>
                <a:latin typeface="+mn-lt"/>
              </a:rPr>
              <a:t>To what extent are the data that underpin environmental microplastics research articles openly shared? </a:t>
            </a:r>
          </a:p>
          <a:p>
            <a:pPr marL="0" indent="0">
              <a:buNone/>
            </a:pPr>
            <a:r>
              <a:rPr lang="en-US" sz="8000" dirty="0">
                <a:solidFill>
                  <a:schemeClr val="tx1"/>
                </a:solidFill>
                <a:latin typeface="+mn-lt"/>
                <a:sym typeface="Wingdings" panose="05000000000000000000" pitchFamily="2" charset="2"/>
              </a:rPr>
              <a:t> Findable?</a:t>
            </a:r>
          </a:p>
          <a:p>
            <a:pPr marL="0" indent="0">
              <a:buNone/>
            </a:pPr>
            <a:r>
              <a:rPr lang="en-US" sz="8000" dirty="0">
                <a:solidFill>
                  <a:schemeClr val="tx1"/>
                </a:solidFill>
                <a:latin typeface="+mn-lt"/>
                <a:sym typeface="Wingdings" panose="05000000000000000000" pitchFamily="2" charset="2"/>
              </a:rPr>
              <a:t> Accessible?</a:t>
            </a:r>
            <a:r>
              <a:rPr lang="en-US" sz="8000" dirty="0">
                <a:solidFill>
                  <a:schemeClr val="tx1"/>
                </a:solidFill>
                <a:latin typeface="+mn-lt"/>
              </a:rPr>
              <a:t> </a:t>
            </a:r>
          </a:p>
        </p:txBody>
      </p:sp>
      <p:sp>
        <p:nvSpPr>
          <p:cNvPr id="10" name="Text Placeholder 9">
            <a:extLst>
              <a:ext uri="{FF2B5EF4-FFF2-40B4-BE49-F238E27FC236}">
                <a16:creationId xmlns:a16="http://schemas.microsoft.com/office/drawing/2014/main" id="{B75CA05F-FD5F-4B20-93AA-5E61059DCCA7}"/>
              </a:ext>
            </a:extLst>
          </p:cNvPr>
          <p:cNvSpPr>
            <a:spLocks noGrp="1"/>
          </p:cNvSpPr>
          <p:nvPr>
            <p:ph type="body" sz="quarter" idx="12"/>
          </p:nvPr>
        </p:nvSpPr>
        <p:spPr/>
        <p:txBody>
          <a:bodyPr/>
          <a:lstStyle/>
          <a:p>
            <a:endParaRPr lang="en-CA"/>
          </a:p>
        </p:txBody>
      </p:sp>
      <p:pic>
        <p:nvPicPr>
          <p:cNvPr id="4" name="Picture 3">
            <a:extLst>
              <a:ext uri="{FF2B5EF4-FFF2-40B4-BE49-F238E27FC236}">
                <a16:creationId xmlns:a16="http://schemas.microsoft.com/office/drawing/2014/main" id="{BF2CE604-E412-2455-A34A-524CDB2D23C7}"/>
              </a:ext>
            </a:extLst>
          </p:cNvPr>
          <p:cNvPicPr>
            <a:picLocks noChangeAspect="1"/>
          </p:cNvPicPr>
          <p:nvPr/>
        </p:nvPicPr>
        <p:blipFill>
          <a:blip r:embed="rId3"/>
          <a:stretch>
            <a:fillRect/>
          </a:stretch>
        </p:blipFill>
        <p:spPr>
          <a:xfrm>
            <a:off x="643795" y="3392060"/>
            <a:ext cx="10373551" cy="7783760"/>
          </a:xfrm>
          <a:prstGeom prst="rect">
            <a:avLst/>
          </a:prstGeom>
        </p:spPr>
      </p:pic>
      <p:sp>
        <p:nvSpPr>
          <p:cNvPr id="6" name="Rectangle 5">
            <a:extLst>
              <a:ext uri="{FF2B5EF4-FFF2-40B4-BE49-F238E27FC236}">
                <a16:creationId xmlns:a16="http://schemas.microsoft.com/office/drawing/2014/main" id="{1D204F59-3B12-52E4-A886-F85A84E65583}"/>
              </a:ext>
            </a:extLst>
          </p:cNvPr>
          <p:cNvSpPr/>
          <p:nvPr/>
        </p:nvSpPr>
        <p:spPr>
          <a:xfrm>
            <a:off x="317217" y="7283940"/>
            <a:ext cx="10870441" cy="5025852"/>
          </a:xfrm>
          <a:prstGeom prst="rect">
            <a:avLst/>
          </a:prstGeom>
          <a:solidFill>
            <a:schemeClr val="bg1"/>
          </a:solidFill>
          <a:ln>
            <a:solidFill>
              <a:schemeClr val="bg1"/>
            </a:solidFill>
          </a:ln>
        </p:spPr>
        <p:txBody>
          <a:bodyPr wrap="square" rtlCol="0" anchor="ctr">
            <a:spAutoFit/>
          </a:bodyPr>
          <a:lstStyle/>
          <a:p>
            <a:pPr algn="ctr"/>
            <a:endParaRPr lang="en-CA" sz="2400">
              <a:solidFill>
                <a:srgbClr val="4F4F4F"/>
              </a:solidFill>
            </a:endParaRPr>
          </a:p>
        </p:txBody>
      </p:sp>
      <p:sp>
        <p:nvSpPr>
          <p:cNvPr id="11" name="TextBox 10">
            <a:extLst>
              <a:ext uri="{FF2B5EF4-FFF2-40B4-BE49-F238E27FC236}">
                <a16:creationId xmlns:a16="http://schemas.microsoft.com/office/drawing/2014/main" id="{9693F03D-8385-7289-5EBE-18B2BADABA34}"/>
              </a:ext>
            </a:extLst>
          </p:cNvPr>
          <p:cNvSpPr txBox="1"/>
          <p:nvPr/>
        </p:nvSpPr>
        <p:spPr>
          <a:xfrm>
            <a:off x="812237" y="2151572"/>
            <a:ext cx="10531687" cy="871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CA"/>
              <a:t>Inspired by </a:t>
            </a:r>
            <a:r>
              <a:rPr lang="en-CA" b="1" u="sng"/>
              <a:t>FA</a:t>
            </a:r>
            <a:r>
              <a:rPr lang="en-CA"/>
              <a:t>IR data principles:</a:t>
            </a:r>
          </a:p>
        </p:txBody>
      </p:sp>
      <p:sp>
        <p:nvSpPr>
          <p:cNvPr id="8" name="TextBox 7">
            <a:extLst>
              <a:ext uri="{FF2B5EF4-FFF2-40B4-BE49-F238E27FC236}">
                <a16:creationId xmlns:a16="http://schemas.microsoft.com/office/drawing/2014/main" id="{2F39D50F-2DE5-748C-3759-6DECB2863A9F}"/>
              </a:ext>
            </a:extLst>
          </p:cNvPr>
          <p:cNvSpPr txBox="1"/>
          <p:nvPr/>
        </p:nvSpPr>
        <p:spPr>
          <a:xfrm>
            <a:off x="11187658" y="3462874"/>
            <a:ext cx="12472416" cy="1650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dirty="0"/>
              <a:t>Metadata and data easy to find for both humans and computers</a:t>
            </a:r>
            <a:endParaRPr lang="en-CA" dirty="0"/>
          </a:p>
        </p:txBody>
      </p:sp>
      <p:sp>
        <p:nvSpPr>
          <p:cNvPr id="12" name="TextBox 11">
            <a:extLst>
              <a:ext uri="{FF2B5EF4-FFF2-40B4-BE49-F238E27FC236}">
                <a16:creationId xmlns:a16="http://schemas.microsoft.com/office/drawing/2014/main" id="{E0D6DDF8-4436-8E27-FC6F-92F411D4E7B0}"/>
              </a:ext>
            </a:extLst>
          </p:cNvPr>
          <p:cNvSpPr txBox="1"/>
          <p:nvPr/>
        </p:nvSpPr>
        <p:spPr>
          <a:xfrm>
            <a:off x="11343924" y="5406867"/>
            <a:ext cx="12472416" cy="1650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dirty="0"/>
              <a:t>Once user finds required data, need to know how to access</a:t>
            </a:r>
            <a:endParaRPr lang="en-CA" dirty="0"/>
          </a:p>
        </p:txBody>
      </p:sp>
      <p:sp>
        <p:nvSpPr>
          <p:cNvPr id="13" name="TextBox 12">
            <a:extLst>
              <a:ext uri="{FF2B5EF4-FFF2-40B4-BE49-F238E27FC236}">
                <a16:creationId xmlns:a16="http://schemas.microsoft.com/office/drawing/2014/main" id="{2CB3D10B-ECF5-22F0-87CF-1F859CF5A449}"/>
              </a:ext>
            </a:extLst>
          </p:cNvPr>
          <p:cNvSpPr txBox="1"/>
          <p:nvPr/>
        </p:nvSpPr>
        <p:spPr>
          <a:xfrm>
            <a:off x="11343924" y="7565006"/>
            <a:ext cx="12472416" cy="1650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dirty="0"/>
              <a:t>Data need to interoperate with workflows for analysis, storage, and processing</a:t>
            </a:r>
            <a:endParaRPr lang="en-CA" dirty="0"/>
          </a:p>
        </p:txBody>
      </p:sp>
      <p:sp>
        <p:nvSpPr>
          <p:cNvPr id="15" name="TextBox 14">
            <a:extLst>
              <a:ext uri="{FF2B5EF4-FFF2-40B4-BE49-F238E27FC236}">
                <a16:creationId xmlns:a16="http://schemas.microsoft.com/office/drawing/2014/main" id="{CACCEB2C-8FBC-BA6D-5AB8-5B5A644387B7}"/>
              </a:ext>
            </a:extLst>
          </p:cNvPr>
          <p:cNvSpPr txBox="1"/>
          <p:nvPr/>
        </p:nvSpPr>
        <p:spPr>
          <a:xfrm>
            <a:off x="11343924" y="9723145"/>
            <a:ext cx="13040076" cy="1650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dirty="0"/>
              <a:t>Metadata and data should be well-described so that they can be replicated and/or combined </a:t>
            </a:r>
            <a:endParaRPr lang="en-CA" dirty="0"/>
          </a:p>
        </p:txBody>
      </p:sp>
    </p:spTree>
    <p:extLst>
      <p:ext uri="{BB962C8B-B14F-4D97-AF65-F5344CB8AC3E}">
        <p14:creationId xmlns:p14="http://schemas.microsoft.com/office/powerpoint/2010/main" val="556316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8" grpId="0"/>
      <p:bldP spid="12"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2165E7C-16A4-4052-82F7-C29FB548D392}"/>
              </a:ext>
            </a:extLst>
          </p:cNvPr>
          <p:cNvSpPr>
            <a:spLocks noGrp="1"/>
          </p:cNvSpPr>
          <p:nvPr>
            <p:ph type="sldNum" sz="quarter" idx="11"/>
          </p:nvPr>
        </p:nvSpPr>
        <p:spPr>
          <a:xfrm>
            <a:off x="43289" y="12915373"/>
            <a:ext cx="335028" cy="595035"/>
          </a:xfrm>
        </p:spPr>
        <p:txBody>
          <a:bodyPr/>
          <a:lstStyle/>
          <a:p>
            <a:fld id="{86CB4B4D-7CA3-9044-876B-883B54F8677D}" type="slidenum">
              <a:rPr lang="en-CA" sz="3200" smtClean="0">
                <a:solidFill>
                  <a:schemeClr val="tx1"/>
                </a:solidFill>
                <a:latin typeface="Arial Nova" panose="020B0504020202020204" pitchFamily="34" charset="0"/>
              </a:rPr>
              <a:pPr/>
              <a:t>4</a:t>
            </a:fld>
            <a:endParaRPr lang="en-CA" sz="32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26914913-EA55-4355-A7E0-E0F9888689A6}"/>
              </a:ext>
            </a:extLst>
          </p:cNvPr>
          <p:cNvSpPr>
            <a:spLocks noGrp="1"/>
          </p:cNvSpPr>
          <p:nvPr>
            <p:ph type="body" sz="quarter" idx="12"/>
          </p:nvPr>
        </p:nvSpPr>
        <p:spPr/>
        <p:txBody>
          <a:bodyPr/>
          <a:lstStyle/>
          <a:p>
            <a:endParaRPr lang="en-CA"/>
          </a:p>
        </p:txBody>
      </p:sp>
      <p:sp>
        <p:nvSpPr>
          <p:cNvPr id="5" name="Text Placeholder 4">
            <a:extLst>
              <a:ext uri="{FF2B5EF4-FFF2-40B4-BE49-F238E27FC236}">
                <a16:creationId xmlns:a16="http://schemas.microsoft.com/office/drawing/2014/main" id="{0AD0F6FF-ADCD-4F25-856E-A400D8CEE150}"/>
              </a:ext>
            </a:extLst>
          </p:cNvPr>
          <p:cNvSpPr>
            <a:spLocks noGrp="1"/>
          </p:cNvSpPr>
          <p:nvPr>
            <p:ph type="body" sz="quarter" idx="10"/>
          </p:nvPr>
        </p:nvSpPr>
        <p:spPr>
          <a:xfrm>
            <a:off x="148541" y="1587404"/>
            <a:ext cx="10708849" cy="10879529"/>
          </a:xfrm>
        </p:spPr>
        <p:txBody>
          <a:bodyPr/>
          <a:lstStyle/>
          <a:p>
            <a:pPr marL="0" indent="0">
              <a:buNone/>
            </a:pPr>
            <a:r>
              <a:rPr lang="en-US" sz="4800" b="1" dirty="0">
                <a:solidFill>
                  <a:schemeClr val="tx1"/>
                </a:solidFill>
              </a:rPr>
              <a:t>(1) Articles about microplastics </a:t>
            </a:r>
          </a:p>
          <a:p>
            <a:r>
              <a:rPr lang="en-US" sz="4800" dirty="0">
                <a:solidFill>
                  <a:schemeClr val="tx1"/>
                </a:solidFill>
              </a:rPr>
              <a:t>Randomly selected 20% of 6608 peer-reviewed microplastics articles to determine:</a:t>
            </a:r>
          </a:p>
          <a:p>
            <a:pPr marL="685800" lvl="1" indent="-685800">
              <a:buFont typeface="Courier New" panose="02070309020205020404" pitchFamily="49" charset="0"/>
              <a:buChar char="o"/>
            </a:pPr>
            <a:r>
              <a:rPr lang="en-US" sz="4800" dirty="0">
                <a:solidFill>
                  <a:schemeClr val="tx1"/>
                </a:solidFill>
              </a:rPr>
              <a:t>Is a data sharing statement included?</a:t>
            </a:r>
          </a:p>
          <a:p>
            <a:pPr marL="685800" lvl="1" indent="-685800">
              <a:buFont typeface="Courier New" panose="02070309020205020404" pitchFamily="49" charset="0"/>
              <a:buChar char="o"/>
            </a:pPr>
            <a:r>
              <a:rPr lang="en-US" sz="4800" dirty="0">
                <a:solidFill>
                  <a:schemeClr val="tx1"/>
                </a:solidFill>
              </a:rPr>
              <a:t>If yes, how are the data shared?</a:t>
            </a:r>
          </a:p>
          <a:p>
            <a:pPr marL="685800" lvl="1" indent="-685800">
              <a:buFont typeface="Courier New" panose="02070309020205020404" pitchFamily="49" charset="0"/>
              <a:buChar char="o"/>
            </a:pPr>
            <a:endParaRPr lang="en-US" sz="4800" dirty="0">
              <a:solidFill>
                <a:schemeClr val="tx1"/>
              </a:solidFill>
            </a:endParaRPr>
          </a:p>
          <a:p>
            <a:pPr marL="0" indent="0">
              <a:buNone/>
            </a:pPr>
            <a:r>
              <a:rPr lang="en-US" sz="4800" b="1" dirty="0">
                <a:solidFill>
                  <a:schemeClr val="tx1"/>
                </a:solidFill>
              </a:rPr>
              <a:t>(2) Microplastics datasets in data repositories </a:t>
            </a:r>
          </a:p>
          <a:p>
            <a:r>
              <a:rPr lang="en-US" sz="4800" dirty="0">
                <a:solidFill>
                  <a:schemeClr val="tx1"/>
                </a:solidFill>
              </a:rPr>
              <a:t>Searched 10 repositories using the term “microplastic*” or “(microplastic OR microplastics) to gather data and metadata attributes</a:t>
            </a:r>
          </a:p>
          <a:p>
            <a:pPr marL="0" indent="0">
              <a:buNone/>
            </a:pPr>
            <a:endParaRPr lang="en-US" sz="4400" dirty="0">
              <a:solidFill>
                <a:schemeClr val="tx1"/>
              </a:solidFill>
            </a:endParaRPr>
          </a:p>
          <a:p>
            <a:endParaRPr lang="en-US" sz="3200" dirty="0">
              <a:solidFill>
                <a:schemeClr val="tx1"/>
              </a:solidFill>
            </a:endParaRPr>
          </a:p>
          <a:p>
            <a:endParaRPr lang="en-US" sz="3200" dirty="0">
              <a:solidFill>
                <a:schemeClr val="tx1"/>
              </a:solidFill>
            </a:endParaRPr>
          </a:p>
          <a:p>
            <a:endParaRPr lang="en-CA" sz="3200" dirty="0">
              <a:solidFill>
                <a:schemeClr val="tx1"/>
              </a:solidFill>
            </a:endParaRPr>
          </a:p>
        </p:txBody>
      </p:sp>
      <p:graphicFrame>
        <p:nvGraphicFramePr>
          <p:cNvPr id="6" name="Table 5">
            <a:extLst>
              <a:ext uri="{FF2B5EF4-FFF2-40B4-BE49-F238E27FC236}">
                <a16:creationId xmlns:a16="http://schemas.microsoft.com/office/drawing/2014/main" id="{3AF9AF1D-4358-DA9D-E4DC-C1A8E9956B79}"/>
              </a:ext>
            </a:extLst>
          </p:cNvPr>
          <p:cNvGraphicFramePr>
            <a:graphicFrameLocks noGrp="1"/>
          </p:cNvGraphicFramePr>
          <p:nvPr>
            <p:extLst>
              <p:ext uri="{D42A27DB-BD31-4B8C-83A1-F6EECF244321}">
                <p14:modId xmlns:p14="http://schemas.microsoft.com/office/powerpoint/2010/main" val="1500762299"/>
              </p:ext>
            </p:extLst>
          </p:nvPr>
        </p:nvGraphicFramePr>
        <p:xfrm>
          <a:off x="10989733" y="1880646"/>
          <a:ext cx="12235126" cy="10688735"/>
        </p:xfrm>
        <a:graphic>
          <a:graphicData uri="http://schemas.openxmlformats.org/drawingml/2006/table">
            <a:tbl>
              <a:tblPr firstRow="1" bandRow="1">
                <a:tableStyleId>{C083E6E3-FA7D-4D7B-A595-EF9225AFEA82}</a:tableStyleId>
              </a:tblPr>
              <a:tblGrid>
                <a:gridCol w="4523819">
                  <a:extLst>
                    <a:ext uri="{9D8B030D-6E8A-4147-A177-3AD203B41FA5}">
                      <a16:colId xmlns:a16="http://schemas.microsoft.com/office/drawing/2014/main" val="1694471523"/>
                    </a:ext>
                  </a:extLst>
                </a:gridCol>
                <a:gridCol w="2774089">
                  <a:extLst>
                    <a:ext uri="{9D8B030D-6E8A-4147-A177-3AD203B41FA5}">
                      <a16:colId xmlns:a16="http://schemas.microsoft.com/office/drawing/2014/main" val="590102779"/>
                    </a:ext>
                  </a:extLst>
                </a:gridCol>
                <a:gridCol w="4937218">
                  <a:extLst>
                    <a:ext uri="{9D8B030D-6E8A-4147-A177-3AD203B41FA5}">
                      <a16:colId xmlns:a16="http://schemas.microsoft.com/office/drawing/2014/main" val="2507037478"/>
                    </a:ext>
                  </a:extLst>
                </a:gridCol>
              </a:tblGrid>
              <a:tr h="1679191">
                <a:tc>
                  <a:txBody>
                    <a:bodyPr/>
                    <a:lstStyle/>
                    <a:p>
                      <a:pPr algn="l"/>
                      <a:r>
                        <a:rPr lang="en-US" sz="4000" b="1" dirty="0">
                          <a:solidFill>
                            <a:schemeClr val="tx1"/>
                          </a:solidFill>
                        </a:rPr>
                        <a:t>Repository</a:t>
                      </a:r>
                      <a:endParaRPr lang="en-CA" sz="4000" dirty="0">
                        <a:solidFill>
                          <a:schemeClr val="tx1"/>
                        </a:solidFill>
                      </a:endParaRPr>
                    </a:p>
                  </a:txBody>
                  <a:tcPr/>
                </a:tc>
                <a:tc>
                  <a:txBody>
                    <a:bodyPr/>
                    <a:lstStyle/>
                    <a:p>
                      <a:pPr marL="0" marR="0" lvl="0" indent="0" algn="l" eaLnBrk="1" fontAlgn="auto" latinLnBrk="0" hangingPunct="1">
                        <a:lnSpc>
                          <a:spcPct val="100000"/>
                        </a:lnSpc>
                        <a:spcBef>
                          <a:spcPts val="0"/>
                        </a:spcBef>
                        <a:spcAft>
                          <a:spcPts val="0"/>
                        </a:spcAft>
                        <a:buClrTx/>
                        <a:buSzTx/>
                        <a:buFontTx/>
                        <a:buNone/>
                      </a:pPr>
                      <a:r>
                        <a:rPr lang="en-US" sz="4000" b="1" dirty="0">
                          <a:solidFill>
                            <a:schemeClr val="tx1"/>
                          </a:solidFill>
                        </a:rPr>
                        <a:t>Acronym used here </a:t>
                      </a:r>
                      <a:endParaRPr lang="en-CA" sz="4000" dirty="0">
                        <a:solidFill>
                          <a:schemeClr val="tx1"/>
                        </a:solidFill>
                      </a:endParaRPr>
                    </a:p>
                    <a:p>
                      <a:pPr algn="l"/>
                      <a:endParaRPr lang="en-CA" dirty="0">
                        <a:solidFill>
                          <a:schemeClr val="tx1"/>
                        </a:solidFill>
                      </a:endParaRPr>
                    </a:p>
                  </a:txBody>
                  <a:tcPr/>
                </a:tc>
                <a:tc>
                  <a:txBody>
                    <a:bodyPr/>
                    <a:lstStyle/>
                    <a:p>
                      <a:pPr marL="0" marR="0" lvl="0" indent="0" algn="l" defTabSz="584229" eaLnBrk="1" fontAlgn="auto" latinLnBrk="0" hangingPunct="1">
                        <a:lnSpc>
                          <a:spcPct val="100000"/>
                        </a:lnSpc>
                        <a:spcBef>
                          <a:spcPts val="0"/>
                        </a:spcBef>
                        <a:spcAft>
                          <a:spcPts val="0"/>
                        </a:spcAft>
                        <a:buClrTx/>
                        <a:buSzTx/>
                        <a:buFontTx/>
                        <a:buNone/>
                        <a:tabLst/>
                        <a:defRPr/>
                      </a:pPr>
                      <a:r>
                        <a:rPr kumimoji="0" lang="en-US" sz="4000" b="1" u="none" strike="noStrike" kern="0" cap="none" spc="0" normalizeH="0" baseline="0" noProof="0" dirty="0">
                          <a:ln>
                            <a:noFill/>
                          </a:ln>
                          <a:solidFill>
                            <a:schemeClr val="tx1"/>
                          </a:solidFill>
                          <a:effectLst/>
                          <a:uLnTx/>
                          <a:uFillTx/>
                          <a:sym typeface="Arial Narrow"/>
                        </a:rPr>
                        <a:t>Repository type</a:t>
                      </a:r>
                      <a:endParaRPr kumimoji="0" lang="en-CA" sz="4000" b="1" u="none" strike="noStrike" kern="0" cap="none" spc="0" normalizeH="0" baseline="0" noProof="0" dirty="0">
                        <a:ln>
                          <a:noFill/>
                        </a:ln>
                        <a:solidFill>
                          <a:schemeClr val="tx1"/>
                        </a:solidFill>
                        <a:effectLst/>
                        <a:uLnTx/>
                        <a:uFillTx/>
                        <a:sym typeface="Arial Narrow"/>
                      </a:endParaRPr>
                    </a:p>
                    <a:p>
                      <a:pPr algn="l"/>
                      <a:endParaRPr lang="en-CA" dirty="0">
                        <a:solidFill>
                          <a:schemeClr val="tx1"/>
                        </a:solidFill>
                      </a:endParaRPr>
                    </a:p>
                  </a:txBody>
                  <a:tcPr/>
                </a:tc>
                <a:extLst>
                  <a:ext uri="{0D108BD9-81ED-4DB2-BD59-A6C34878D82A}">
                    <a16:rowId xmlns:a16="http://schemas.microsoft.com/office/drawing/2014/main" val="3206067519"/>
                  </a:ext>
                </a:extLst>
              </a:tr>
              <a:tr h="538090">
                <a:tc>
                  <a:txBody>
                    <a:bodyPr/>
                    <a:lstStyle/>
                    <a:p>
                      <a:pPr algn="l" fontAlgn="b"/>
                      <a:r>
                        <a:rPr lang="en-CA" sz="2800" b="0" u="none" strike="noStrike">
                          <a:solidFill>
                            <a:schemeClr val="tx1"/>
                          </a:solidFill>
                          <a:effectLst/>
                        </a:rPr>
                        <a:t>Dryad</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dirty="0">
                          <a:solidFill>
                            <a:schemeClr val="tx1"/>
                          </a:solidFill>
                          <a:effectLst/>
                        </a:rPr>
                        <a:t>Dryad</a:t>
                      </a:r>
                      <a:endParaRPr lang="en-CA" sz="2800" b="0" i="0" u="none" strike="noStrike" dirty="0">
                        <a:solidFill>
                          <a:schemeClr val="tx1"/>
                        </a:solidFill>
                        <a:effectLst/>
                        <a:latin typeface="+mn-lt"/>
                      </a:endParaRPr>
                    </a:p>
                  </a:txBody>
                  <a:tcPr marL="3810" marR="3810" marT="3810" marB="0" anchor="b"/>
                </a:tc>
                <a:tc>
                  <a:txBody>
                    <a:bodyPr/>
                    <a:lstStyle/>
                    <a:p>
                      <a:pPr algn="l" fontAlgn="b"/>
                      <a:r>
                        <a:rPr lang="en-US" sz="2800" b="0" u="none" strike="noStrike">
                          <a:solidFill>
                            <a:schemeClr val="tx1"/>
                          </a:solidFill>
                          <a:effectLst/>
                        </a:rPr>
                        <a:t>General </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3370256302"/>
                  </a:ext>
                </a:extLst>
              </a:tr>
              <a:tr h="1071417">
                <a:tc>
                  <a:txBody>
                    <a:bodyPr/>
                    <a:lstStyle/>
                    <a:p>
                      <a:pPr algn="l" fontAlgn="b"/>
                      <a:r>
                        <a:rPr lang="en-CA" sz="2800" b="0" u="none" strike="noStrike" dirty="0">
                          <a:solidFill>
                            <a:schemeClr val="tx1"/>
                          </a:solidFill>
                          <a:effectLst/>
                        </a:rPr>
                        <a:t>Environmental Data Initiative Portal</a:t>
                      </a:r>
                      <a:endParaRPr lang="en-CA" sz="2800" b="0" i="0" u="none" strike="noStrike" dirty="0">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EDI Portal </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Environmental and ecological data</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982751869"/>
                  </a:ext>
                </a:extLst>
              </a:tr>
              <a:tr h="1071417">
                <a:tc>
                  <a:txBody>
                    <a:bodyPr/>
                    <a:lstStyle/>
                    <a:p>
                      <a:pPr algn="l" fontAlgn="b"/>
                      <a:r>
                        <a:rPr lang="en-CA" sz="2800" b="0" u="none" strike="noStrike">
                          <a:solidFill>
                            <a:schemeClr val="tx1"/>
                          </a:solidFill>
                          <a:effectLst/>
                        </a:rPr>
                        <a:t>Environmental Information Data Centre </a:t>
                      </a:r>
                      <a:endParaRPr lang="en-CA" sz="2800" b="0" i="0" u="none" strike="noStrike">
                        <a:solidFill>
                          <a:schemeClr val="tx1"/>
                        </a:solidFill>
                        <a:effectLst/>
                        <a:latin typeface="+mn-lt"/>
                      </a:endParaRPr>
                    </a:p>
                  </a:txBody>
                  <a:tcPr marL="3810" marR="3810" marT="3810" marB="0" anchor="b"/>
                </a:tc>
                <a:tc>
                  <a:txBody>
                    <a:bodyPr/>
                    <a:lstStyle/>
                    <a:p>
                      <a:pPr algn="l" fontAlgn="b"/>
                      <a:r>
                        <a:rPr lang="en-US" sz="2800" b="0" u="none" strike="noStrike">
                          <a:solidFill>
                            <a:schemeClr val="tx1"/>
                          </a:solidFill>
                          <a:effectLst/>
                        </a:rPr>
                        <a:t>EIDC</a:t>
                      </a:r>
                      <a:endParaRPr lang="en-CA" sz="2800" b="0" i="0" u="none" strike="noStrike">
                        <a:solidFill>
                          <a:schemeClr val="tx1"/>
                        </a:solidFill>
                        <a:effectLst/>
                        <a:latin typeface="+mn-lt"/>
                      </a:endParaRPr>
                    </a:p>
                  </a:txBody>
                  <a:tcPr marL="3810" marR="3810" marT="3810" marB="0" anchor="b"/>
                </a:tc>
                <a:tc>
                  <a:txBody>
                    <a:bodyPr/>
                    <a:lstStyle/>
                    <a:p>
                      <a:pPr algn="l" fontAlgn="b"/>
                      <a:r>
                        <a:rPr lang="en-US" sz="2800" b="0" u="none" strike="noStrike" dirty="0">
                          <a:solidFill>
                            <a:schemeClr val="tx1"/>
                          </a:solidFill>
                          <a:effectLst/>
                        </a:rPr>
                        <a:t>Datasets related to terrestrial and freshwater sciences</a:t>
                      </a:r>
                      <a:endParaRPr lang="en-CA" sz="2800" b="0" i="0" u="none" strike="noStrike" dirty="0">
                        <a:solidFill>
                          <a:schemeClr val="tx1"/>
                        </a:solidFill>
                        <a:effectLst/>
                        <a:latin typeface="+mn-lt"/>
                      </a:endParaRPr>
                    </a:p>
                  </a:txBody>
                  <a:tcPr marL="3810" marR="3810" marT="3810" marB="0" anchor="b"/>
                </a:tc>
                <a:extLst>
                  <a:ext uri="{0D108BD9-81ED-4DB2-BD59-A6C34878D82A}">
                    <a16:rowId xmlns:a16="http://schemas.microsoft.com/office/drawing/2014/main" val="158776407"/>
                  </a:ext>
                </a:extLst>
              </a:tr>
              <a:tr h="1071417">
                <a:tc>
                  <a:txBody>
                    <a:bodyPr/>
                    <a:lstStyle/>
                    <a:p>
                      <a:pPr algn="l" fontAlgn="b"/>
                      <a:r>
                        <a:rPr lang="en-CA" sz="2800" b="0" u="none" strike="noStrike" err="1">
                          <a:solidFill>
                            <a:schemeClr val="tx1"/>
                          </a:solidFill>
                          <a:effectLst/>
                        </a:rPr>
                        <a:t>Figshare</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err="1">
                          <a:solidFill>
                            <a:schemeClr val="tx1"/>
                          </a:solidFill>
                          <a:effectLst/>
                        </a:rPr>
                        <a:t>Figshare</a:t>
                      </a:r>
                      <a:endParaRPr lang="en-CA" sz="2800" b="0" i="0" u="none" strike="noStrike">
                        <a:solidFill>
                          <a:schemeClr val="tx1"/>
                        </a:solidFill>
                        <a:effectLst/>
                        <a:latin typeface="+mn-lt"/>
                      </a:endParaRPr>
                    </a:p>
                  </a:txBody>
                  <a:tcPr marL="3810" marR="3810" marT="3810" marB="0" anchor="b"/>
                </a:tc>
                <a:tc>
                  <a:txBody>
                    <a:bodyPr/>
                    <a:lstStyle/>
                    <a:p>
                      <a:pPr marL="0" marR="0" lvl="0" indent="0" algn="l" eaLnBrk="1" fontAlgn="b" latinLnBrk="0" hangingPunct="1">
                        <a:lnSpc>
                          <a:spcPct val="100000"/>
                        </a:lnSpc>
                        <a:spcBef>
                          <a:spcPts val="0"/>
                        </a:spcBef>
                        <a:spcAft>
                          <a:spcPts val="0"/>
                        </a:spcAft>
                        <a:buClrTx/>
                        <a:buSzTx/>
                        <a:buFontTx/>
                        <a:buNone/>
                      </a:pPr>
                      <a:r>
                        <a:rPr lang="en-US" sz="2800" b="0" u="none" strike="noStrike">
                          <a:solidFill>
                            <a:schemeClr val="tx1"/>
                          </a:solidFill>
                          <a:effectLst/>
                        </a:rPr>
                        <a:t>General </a:t>
                      </a:r>
                      <a:endParaRPr lang="en-CA" sz="2800" b="0" u="none" strike="noStrike">
                        <a:solidFill>
                          <a:schemeClr val="tx1"/>
                        </a:solidFill>
                        <a:effectLst/>
                      </a:endParaRPr>
                    </a:p>
                    <a:p>
                      <a:pPr algn="l" fontAlgn="b"/>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3237547034"/>
                  </a:ext>
                </a:extLst>
              </a:tr>
              <a:tr h="1071417">
                <a:tc>
                  <a:txBody>
                    <a:bodyPr/>
                    <a:lstStyle/>
                    <a:p>
                      <a:pPr algn="l" fontAlgn="b"/>
                      <a:r>
                        <a:rPr lang="en-CA" sz="2800" b="0" u="none" strike="noStrike">
                          <a:solidFill>
                            <a:schemeClr val="tx1"/>
                          </a:solidFill>
                          <a:effectLst/>
                        </a:rPr>
                        <a:t>Harvard Dataverse </a:t>
                      </a:r>
                      <a:endParaRPr lang="en-CA" sz="2800" b="0" i="0" u="none" strike="noStrike">
                        <a:solidFill>
                          <a:schemeClr val="tx1"/>
                        </a:solidFill>
                        <a:effectLst/>
                        <a:latin typeface="+mn-lt"/>
                      </a:endParaRPr>
                    </a:p>
                  </a:txBody>
                  <a:tcPr marL="3810" marR="3810" marT="3810" marB="0" anchor="b"/>
                </a:tc>
                <a:tc>
                  <a:txBody>
                    <a:bodyPr/>
                    <a:lstStyle/>
                    <a:p>
                      <a:pPr algn="l" fontAlgn="b"/>
                      <a:r>
                        <a:rPr lang="en-US" sz="2800" b="0" u="none" strike="noStrike">
                          <a:solidFill>
                            <a:schemeClr val="tx1"/>
                          </a:solidFill>
                          <a:effectLst/>
                        </a:rPr>
                        <a:t>Harvard DV </a:t>
                      </a:r>
                      <a:endParaRPr lang="en-CA" sz="2800" b="0" i="0" u="none" strike="noStrike">
                        <a:solidFill>
                          <a:schemeClr val="tx1"/>
                        </a:solidFill>
                        <a:effectLst/>
                        <a:latin typeface="+mn-lt"/>
                      </a:endParaRPr>
                    </a:p>
                  </a:txBody>
                  <a:tcPr marL="3810" marR="3810" marT="3810" marB="0" anchor="b"/>
                </a:tc>
                <a:tc>
                  <a:txBody>
                    <a:bodyPr/>
                    <a:lstStyle/>
                    <a:p>
                      <a:pPr marL="0" marR="0" lvl="0" indent="0" algn="l" defTabSz="584229" eaLnBrk="1" fontAlgn="b" latinLnBrk="0" hangingPunct="1">
                        <a:lnSpc>
                          <a:spcPct val="100000"/>
                        </a:lnSpc>
                        <a:spcBef>
                          <a:spcPts val="0"/>
                        </a:spcBef>
                        <a:spcAft>
                          <a:spcPts val="0"/>
                        </a:spcAft>
                        <a:buClrTx/>
                        <a:buSzTx/>
                        <a:buFontTx/>
                        <a:buNone/>
                        <a:tabLst/>
                        <a:defRPr/>
                      </a:pPr>
                      <a:r>
                        <a:rPr lang="en-US" sz="2800" b="0" u="none" strike="noStrike">
                          <a:solidFill>
                            <a:schemeClr val="tx1"/>
                          </a:solidFill>
                          <a:effectLst/>
                        </a:rPr>
                        <a:t>General</a:t>
                      </a:r>
                      <a:endParaRPr lang="en-CA" sz="2800" b="0" u="none" strike="noStrike">
                        <a:solidFill>
                          <a:schemeClr val="tx1"/>
                        </a:solidFill>
                        <a:effectLst/>
                      </a:endParaRPr>
                    </a:p>
                    <a:p>
                      <a:pPr algn="l" fontAlgn="b"/>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3077155947"/>
                  </a:ext>
                </a:extLst>
              </a:tr>
              <a:tr h="538090">
                <a:tc>
                  <a:txBody>
                    <a:bodyPr/>
                    <a:lstStyle/>
                    <a:p>
                      <a:pPr algn="l" fontAlgn="b"/>
                      <a:r>
                        <a:rPr lang="en-CA" sz="2800" b="0" u="none" strike="noStrike">
                          <a:solidFill>
                            <a:schemeClr val="tx1"/>
                          </a:solidFill>
                          <a:effectLst/>
                        </a:rPr>
                        <a:t>Mendeley Data</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Mendeley</a:t>
                      </a:r>
                      <a:endParaRPr lang="en-CA" sz="2800" b="0" i="0" u="none" strike="noStrike">
                        <a:solidFill>
                          <a:schemeClr val="tx1"/>
                        </a:solidFill>
                        <a:effectLst/>
                        <a:latin typeface="+mn-lt"/>
                      </a:endParaRPr>
                    </a:p>
                  </a:txBody>
                  <a:tcPr marL="3810" marR="3810" marT="3810" marB="0" anchor="b"/>
                </a:tc>
                <a:tc>
                  <a:txBody>
                    <a:bodyPr/>
                    <a:lstStyle/>
                    <a:p>
                      <a:pPr marL="0" marR="0" lvl="0" indent="0" algn="l" defTabSz="584229" eaLnBrk="1" fontAlgn="b" latinLnBrk="0" hangingPunct="1">
                        <a:lnSpc>
                          <a:spcPct val="100000"/>
                        </a:lnSpc>
                        <a:spcBef>
                          <a:spcPts val="0"/>
                        </a:spcBef>
                        <a:spcAft>
                          <a:spcPts val="0"/>
                        </a:spcAft>
                        <a:buClrTx/>
                        <a:buSzTx/>
                        <a:buFontTx/>
                        <a:buNone/>
                        <a:tabLst/>
                        <a:defRPr/>
                      </a:pPr>
                      <a:r>
                        <a:rPr lang="en-US" sz="2800" b="0" u="none" strike="noStrike">
                          <a:solidFill>
                            <a:schemeClr val="tx1"/>
                          </a:solidFill>
                          <a:effectLst/>
                        </a:rPr>
                        <a:t>General</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1632351077"/>
                  </a:ext>
                </a:extLst>
              </a:tr>
              <a:tr h="538090">
                <a:tc>
                  <a:txBody>
                    <a:bodyPr/>
                    <a:lstStyle/>
                    <a:p>
                      <a:pPr algn="l" fontAlgn="b"/>
                      <a:r>
                        <a:rPr lang="en-CA" sz="2800" b="0" u="none" strike="noStrike" dirty="0">
                          <a:solidFill>
                            <a:schemeClr val="tx1"/>
                          </a:solidFill>
                          <a:effectLst/>
                        </a:rPr>
                        <a:t>Pangaea </a:t>
                      </a:r>
                      <a:endParaRPr lang="en-CA" sz="2800" b="0" i="0" u="none" strike="noStrike" dirty="0">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Pangaea</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a:solidFill>
                            <a:schemeClr val="tx1"/>
                          </a:solidFill>
                          <a:effectLst/>
                        </a:rPr>
                        <a:t>Earth System</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3207712520"/>
                  </a:ext>
                </a:extLst>
              </a:tr>
              <a:tr h="1071417">
                <a:tc>
                  <a:txBody>
                    <a:bodyPr/>
                    <a:lstStyle/>
                    <a:p>
                      <a:pPr algn="l" fontAlgn="b"/>
                      <a:r>
                        <a:rPr lang="en-CA" sz="2800" b="0" u="none" strike="noStrike">
                          <a:solidFill>
                            <a:schemeClr val="tx1"/>
                          </a:solidFill>
                          <a:effectLst/>
                        </a:rPr>
                        <a:t>Polar Data Catalogue </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PDC </a:t>
                      </a:r>
                      <a:endParaRPr lang="en-CA" sz="2800" b="0" i="0" u="none" strike="noStrike">
                        <a:solidFill>
                          <a:schemeClr val="tx1"/>
                        </a:solidFill>
                        <a:effectLst/>
                        <a:latin typeface="+mn-lt"/>
                      </a:endParaRPr>
                    </a:p>
                  </a:txBody>
                  <a:tcPr marL="3810" marR="3810" marT="3810" marB="0" anchor="b"/>
                </a:tc>
                <a:tc>
                  <a:txBody>
                    <a:bodyPr/>
                    <a:lstStyle/>
                    <a:p>
                      <a:pPr marL="0" marR="0" lvl="0" indent="0" algn="l" eaLnBrk="1" fontAlgn="b" latinLnBrk="0" hangingPunct="1">
                        <a:lnSpc>
                          <a:spcPct val="100000"/>
                        </a:lnSpc>
                        <a:spcBef>
                          <a:spcPts val="0"/>
                        </a:spcBef>
                        <a:spcAft>
                          <a:spcPts val="0"/>
                        </a:spcAft>
                        <a:buClrTx/>
                        <a:buSzTx/>
                        <a:buFontTx/>
                        <a:buNone/>
                      </a:pPr>
                      <a:r>
                        <a:rPr lang="en-US" sz="2800" b="0" u="none" strike="noStrike">
                          <a:solidFill>
                            <a:schemeClr val="tx1"/>
                          </a:solidFill>
                          <a:effectLst/>
                        </a:rPr>
                        <a:t>General focus on </a:t>
                      </a:r>
                      <a:endParaRPr lang="en-CA" sz="2800" b="0" u="none" strike="noStrike">
                        <a:solidFill>
                          <a:schemeClr val="tx1"/>
                        </a:solidFill>
                        <a:effectLst/>
                      </a:endParaRPr>
                    </a:p>
                    <a:p>
                      <a:pPr algn="l" fontAlgn="b"/>
                      <a:r>
                        <a:rPr lang="en-US" sz="2800" b="0" u="none" strike="noStrike">
                          <a:solidFill>
                            <a:schemeClr val="tx1"/>
                          </a:solidFill>
                          <a:effectLst/>
                        </a:rPr>
                        <a:t>Cold and high latitude regions</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3966267498"/>
                  </a:ext>
                </a:extLst>
              </a:tr>
              <a:tr h="538090">
                <a:tc>
                  <a:txBody>
                    <a:bodyPr/>
                    <a:lstStyle/>
                    <a:p>
                      <a:pPr algn="l" fontAlgn="b"/>
                      <a:r>
                        <a:rPr lang="en-US" sz="2800" b="0">
                          <a:solidFill>
                            <a:schemeClr val="tx1"/>
                          </a:solidFill>
                          <a:effectLst/>
                        </a:rPr>
                        <a:t>SEA </a:t>
                      </a:r>
                      <a:r>
                        <a:rPr lang="en-US" sz="2800" b="0" err="1">
                          <a:solidFill>
                            <a:schemeClr val="tx1"/>
                          </a:solidFill>
                          <a:effectLst/>
                        </a:rPr>
                        <a:t>scieNtific</a:t>
                      </a:r>
                      <a:r>
                        <a:rPr lang="en-US" sz="2800" b="0">
                          <a:solidFill>
                            <a:schemeClr val="tx1"/>
                          </a:solidFill>
                          <a:effectLst/>
                        </a:rPr>
                        <a:t> Open data Edition</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SEANOE</a:t>
                      </a:r>
                      <a:endParaRPr lang="en-CA" sz="2800" b="0" i="0" u="none" strike="noStrike">
                        <a:solidFill>
                          <a:schemeClr val="tx1"/>
                        </a:solidFill>
                        <a:effectLst/>
                        <a:latin typeface="+mn-lt"/>
                      </a:endParaRPr>
                    </a:p>
                  </a:txBody>
                  <a:tcPr marL="3810" marR="3810" marT="3810" marB="0" anchor="b"/>
                </a:tc>
                <a:tc>
                  <a:txBody>
                    <a:bodyPr/>
                    <a:lstStyle/>
                    <a:p>
                      <a:pPr algn="l" fontAlgn="b"/>
                      <a:r>
                        <a:rPr lang="en-CA" sz="2800" b="0" u="none" strike="noStrike">
                          <a:solidFill>
                            <a:schemeClr val="tx1"/>
                          </a:solidFill>
                          <a:effectLst/>
                        </a:rPr>
                        <a:t>Marine sciences</a:t>
                      </a:r>
                      <a:endParaRPr lang="en-CA" sz="2800" b="0" i="0" u="none" strike="noStrike">
                        <a:solidFill>
                          <a:schemeClr val="tx1"/>
                        </a:solidFill>
                        <a:effectLst/>
                        <a:latin typeface="+mn-lt"/>
                      </a:endParaRPr>
                    </a:p>
                  </a:txBody>
                  <a:tcPr marL="3810" marR="3810" marT="3810" marB="0" anchor="b"/>
                </a:tc>
                <a:extLst>
                  <a:ext uri="{0D108BD9-81ED-4DB2-BD59-A6C34878D82A}">
                    <a16:rowId xmlns:a16="http://schemas.microsoft.com/office/drawing/2014/main" val="1105672940"/>
                  </a:ext>
                </a:extLst>
              </a:tr>
              <a:tr h="1180939">
                <a:tc>
                  <a:txBody>
                    <a:bodyPr/>
                    <a:lstStyle/>
                    <a:p>
                      <a:pPr algn="l"/>
                      <a:r>
                        <a:rPr lang="en-CA" sz="2800">
                          <a:solidFill>
                            <a:schemeClr val="tx1"/>
                          </a:solidFill>
                        </a:rPr>
                        <a:t>Zenodo</a:t>
                      </a:r>
                      <a:endParaRPr lang="en-CA" sz="2800">
                        <a:solidFill>
                          <a:schemeClr val="tx1"/>
                        </a:solidFill>
                        <a:latin typeface="+mn-lt"/>
                      </a:endParaRPr>
                    </a:p>
                  </a:txBody>
                  <a:tcPr/>
                </a:tc>
                <a:tc>
                  <a:txBody>
                    <a:bodyPr/>
                    <a:lstStyle/>
                    <a:p>
                      <a:pPr marL="0" marR="0" lvl="0" indent="0" algn="l" defTabSz="584229" eaLnBrk="1" fontAlgn="auto" latinLnBrk="0" hangingPunct="1">
                        <a:lnSpc>
                          <a:spcPct val="100000"/>
                        </a:lnSpc>
                        <a:spcBef>
                          <a:spcPts val="0"/>
                        </a:spcBef>
                        <a:spcAft>
                          <a:spcPts val="0"/>
                        </a:spcAft>
                        <a:buClrTx/>
                        <a:buSzTx/>
                        <a:buFontTx/>
                        <a:buNone/>
                        <a:tabLst/>
                        <a:defRPr/>
                      </a:pPr>
                      <a:r>
                        <a:rPr lang="en-CA" sz="2800">
                          <a:solidFill>
                            <a:schemeClr val="tx1"/>
                          </a:solidFill>
                        </a:rPr>
                        <a:t>Zenodo</a:t>
                      </a:r>
                    </a:p>
                    <a:p>
                      <a:pPr algn="l"/>
                      <a:endParaRPr lang="en-CA" sz="2800">
                        <a:solidFill>
                          <a:schemeClr val="tx1"/>
                        </a:solidFill>
                        <a:latin typeface="+mn-lt"/>
                      </a:endParaRPr>
                    </a:p>
                  </a:txBody>
                  <a:tcPr/>
                </a:tc>
                <a:tc>
                  <a:txBody>
                    <a:bodyPr/>
                    <a:lstStyle/>
                    <a:p>
                      <a:pPr marL="0" marR="0" lvl="0" indent="0" algn="l" defTabSz="584229" eaLnBrk="1" fontAlgn="auto" latinLnBrk="0" hangingPunct="1">
                        <a:lnSpc>
                          <a:spcPct val="100000"/>
                        </a:lnSpc>
                        <a:spcBef>
                          <a:spcPts val="0"/>
                        </a:spcBef>
                        <a:spcAft>
                          <a:spcPts val="0"/>
                        </a:spcAft>
                        <a:buClrTx/>
                        <a:buSzTx/>
                        <a:buFontTx/>
                        <a:buNone/>
                        <a:tabLst/>
                        <a:defRPr/>
                      </a:pPr>
                      <a:r>
                        <a:rPr lang="en-US" sz="2800" b="0" u="none" strike="noStrike" dirty="0">
                          <a:solidFill>
                            <a:schemeClr val="tx1"/>
                          </a:solidFill>
                          <a:effectLst/>
                        </a:rPr>
                        <a:t>General</a:t>
                      </a:r>
                      <a:endParaRPr lang="en-CA" sz="2800" b="0" u="none" strike="noStrike" dirty="0">
                        <a:solidFill>
                          <a:schemeClr val="tx1"/>
                        </a:solidFill>
                        <a:effectLst/>
                      </a:endParaRPr>
                    </a:p>
                    <a:p>
                      <a:pPr algn="l"/>
                      <a:endParaRPr lang="en-CA" sz="2800" dirty="0">
                        <a:solidFill>
                          <a:schemeClr val="tx1"/>
                        </a:solidFill>
                        <a:latin typeface="+mn-lt"/>
                      </a:endParaRPr>
                    </a:p>
                  </a:txBody>
                  <a:tcPr/>
                </a:tc>
                <a:extLst>
                  <a:ext uri="{0D108BD9-81ED-4DB2-BD59-A6C34878D82A}">
                    <a16:rowId xmlns:a16="http://schemas.microsoft.com/office/drawing/2014/main" val="2437988180"/>
                  </a:ext>
                </a:extLst>
              </a:tr>
            </a:tbl>
          </a:graphicData>
        </a:graphic>
      </p:graphicFrame>
      <p:sp>
        <p:nvSpPr>
          <p:cNvPr id="7" name="Rectangle 6">
            <a:extLst>
              <a:ext uri="{FF2B5EF4-FFF2-40B4-BE49-F238E27FC236}">
                <a16:creationId xmlns:a16="http://schemas.microsoft.com/office/drawing/2014/main" id="{EF1A8A84-C492-2605-3495-93B48E65CA30}"/>
              </a:ext>
            </a:extLst>
          </p:cNvPr>
          <p:cNvSpPr/>
          <p:nvPr/>
        </p:nvSpPr>
        <p:spPr>
          <a:xfrm>
            <a:off x="20018737" y="286087"/>
            <a:ext cx="4154461" cy="1301317"/>
          </a:xfrm>
          <a:prstGeom prst="rect">
            <a:avLst/>
          </a:prstGeom>
          <a:solidFill>
            <a:schemeClr val="bg1"/>
          </a:solidFill>
          <a:ln>
            <a:solidFill>
              <a:schemeClr val="bg1"/>
            </a:solidFill>
          </a:ln>
        </p:spPr>
        <p:txBody>
          <a:bodyPr wrap="square" rtlCol="0" anchor="ctr">
            <a:spAutoFit/>
          </a:bodyPr>
          <a:lstStyle/>
          <a:p>
            <a:pPr algn="ctr"/>
            <a:endParaRPr lang="en-CA" sz="2400">
              <a:solidFill>
                <a:srgbClr val="4F4F4F"/>
              </a:solidFill>
            </a:endParaRPr>
          </a:p>
        </p:txBody>
      </p:sp>
      <p:sp>
        <p:nvSpPr>
          <p:cNvPr id="2" name="Title 1">
            <a:extLst>
              <a:ext uri="{FF2B5EF4-FFF2-40B4-BE49-F238E27FC236}">
                <a16:creationId xmlns:a16="http://schemas.microsoft.com/office/drawing/2014/main" id="{7C2CE454-E32A-4264-84DA-CFC27B0EFB69}"/>
              </a:ext>
            </a:extLst>
          </p:cNvPr>
          <p:cNvSpPr>
            <a:spLocks noGrp="1"/>
          </p:cNvSpPr>
          <p:nvPr>
            <p:ph type="title"/>
          </p:nvPr>
        </p:nvSpPr>
        <p:spPr>
          <a:xfrm>
            <a:off x="237119" y="330747"/>
            <a:ext cx="24146881" cy="1101109"/>
          </a:xfrm>
        </p:spPr>
        <p:txBody>
          <a:bodyPr/>
          <a:lstStyle/>
          <a:p>
            <a:pPr marL="0" indent="0"/>
            <a:r>
              <a:rPr lang="en-US" sz="5600" b="1" dirty="0">
                <a:solidFill>
                  <a:schemeClr val="tx1"/>
                </a:solidFill>
              </a:rPr>
              <a:t>Methods: Evaluating data sharing in (1) articles and (2) repository datasets</a:t>
            </a:r>
            <a:endParaRPr lang="en-CA" sz="5600" dirty="0">
              <a:solidFill>
                <a:schemeClr val="tx1"/>
              </a:solidFill>
            </a:endParaRPr>
          </a:p>
        </p:txBody>
      </p:sp>
    </p:spTree>
    <p:extLst>
      <p:ext uri="{BB962C8B-B14F-4D97-AF65-F5344CB8AC3E}">
        <p14:creationId xmlns:p14="http://schemas.microsoft.com/office/powerpoint/2010/main" val="41137961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BB740-E026-46CD-A617-8FCBA9D3C417}"/>
              </a:ext>
            </a:extLst>
          </p:cNvPr>
          <p:cNvSpPr>
            <a:spLocks noGrp="1"/>
          </p:cNvSpPr>
          <p:nvPr>
            <p:ph type="title"/>
          </p:nvPr>
        </p:nvSpPr>
        <p:spPr/>
        <p:txBody>
          <a:bodyPr/>
          <a:lstStyle/>
          <a:p>
            <a:r>
              <a:rPr lang="en-US" sz="6000" b="1">
                <a:solidFill>
                  <a:schemeClr val="tx1"/>
                </a:solidFill>
              </a:rPr>
              <a:t>Data sharing trends in peer-reviewed articles</a:t>
            </a:r>
          </a:p>
        </p:txBody>
      </p:sp>
      <p:sp>
        <p:nvSpPr>
          <p:cNvPr id="3" name="Slide Number Placeholder 2">
            <a:extLst>
              <a:ext uri="{FF2B5EF4-FFF2-40B4-BE49-F238E27FC236}">
                <a16:creationId xmlns:a16="http://schemas.microsoft.com/office/drawing/2014/main" id="{BA0FF2BE-A820-44AF-9DB8-2B35727EA1A8}"/>
              </a:ext>
            </a:extLst>
          </p:cNvPr>
          <p:cNvSpPr>
            <a:spLocks noGrp="1"/>
          </p:cNvSpPr>
          <p:nvPr>
            <p:ph type="sldNum" sz="quarter" idx="11"/>
          </p:nvPr>
        </p:nvSpPr>
        <p:spPr>
          <a:xfrm>
            <a:off x="43288" y="12865035"/>
            <a:ext cx="335028" cy="595035"/>
          </a:xfrm>
        </p:spPr>
        <p:txBody>
          <a:bodyPr/>
          <a:lstStyle/>
          <a:p>
            <a:fld id="{86CB4B4D-7CA3-9044-876B-883B54F8677D}" type="slidenum">
              <a:rPr lang="en-CA" sz="3200" smtClean="0">
                <a:solidFill>
                  <a:schemeClr val="tx1"/>
                </a:solidFill>
                <a:latin typeface="Arial Nova" panose="020B0504020202020204" pitchFamily="34" charset="0"/>
              </a:rPr>
              <a:pPr/>
              <a:t>5</a:t>
            </a:fld>
            <a:endParaRPr lang="en-CA" sz="32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2F3B65B6-F0D6-406E-B7EA-89D9AA755A8C}"/>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AB3A80F6-B558-4FCB-82F5-462326FA7A87}"/>
              </a:ext>
            </a:extLst>
          </p:cNvPr>
          <p:cNvSpPr>
            <a:spLocks noGrp="1"/>
          </p:cNvSpPr>
          <p:nvPr>
            <p:ph type="body" sz="quarter" idx="10"/>
          </p:nvPr>
        </p:nvSpPr>
        <p:spPr/>
        <p:txBody>
          <a:bodyPr/>
          <a:lstStyle/>
          <a:p>
            <a:endParaRPr lang="en-US"/>
          </a:p>
        </p:txBody>
      </p:sp>
      <p:sp>
        <p:nvSpPr>
          <p:cNvPr id="11" name="TextBox 10">
            <a:extLst>
              <a:ext uri="{FF2B5EF4-FFF2-40B4-BE49-F238E27FC236}">
                <a16:creationId xmlns:a16="http://schemas.microsoft.com/office/drawing/2014/main" id="{0097886B-5B5E-4B21-815C-0336851B6DD3}"/>
              </a:ext>
            </a:extLst>
          </p:cNvPr>
          <p:cNvSpPr txBox="1"/>
          <p:nvPr/>
        </p:nvSpPr>
        <p:spPr>
          <a:xfrm>
            <a:off x="12140671" y="6417206"/>
            <a:ext cx="102657" cy="881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fromWordArt="0" anchor="ctr" anchorCtr="0" forceAA="0" compatLnSpc="1">
            <a:prstTxWarp prst="textNoShape">
              <a:avLst/>
            </a:prstTxWarp>
            <a:spAutoFit/>
          </a:bodyPr>
          <a:lstStyle/>
          <a:p>
            <a:pPr marL="0" marR="0" indent="0" defTabSz="584200" fontAlgn="auto" latinLnBrk="0" hangingPunct="0">
              <a:lnSpc>
                <a:spcPct val="100000"/>
              </a:lnSpc>
              <a:spcBef>
                <a:spcPts val="0"/>
              </a:spcBef>
              <a:spcAft>
                <a:spcPts val="0"/>
              </a:spcAft>
              <a:buClrTx/>
              <a:buSzTx/>
              <a:buFontTx/>
              <a:buNone/>
              <a:tabLst/>
            </a:pPr>
            <a:endParaRPr lang="en-US"/>
          </a:p>
        </p:txBody>
      </p:sp>
      <p:sp>
        <p:nvSpPr>
          <p:cNvPr id="13" name="TextBox 12">
            <a:extLst>
              <a:ext uri="{FF2B5EF4-FFF2-40B4-BE49-F238E27FC236}">
                <a16:creationId xmlns:a16="http://schemas.microsoft.com/office/drawing/2014/main" id="{BF1CFBD3-6E92-5089-45E1-104DF13F9D8F}"/>
              </a:ext>
            </a:extLst>
          </p:cNvPr>
          <p:cNvSpPr txBox="1"/>
          <p:nvPr/>
        </p:nvSpPr>
        <p:spPr>
          <a:xfrm>
            <a:off x="12973497" y="2227239"/>
            <a:ext cx="10052611" cy="7489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kumimoji="0" lang="en-CA" sz="6000" b="0" i="0" u="none" strike="noStrike" cap="none" spc="0" normalizeH="0" baseline="0">
                <a:ln>
                  <a:noFill/>
                </a:ln>
                <a:solidFill>
                  <a:schemeClr val="tx1"/>
                </a:solidFill>
                <a:effectLst/>
                <a:uFillTx/>
                <a:ea typeface="+mn-ea"/>
                <a:cs typeface="+mn-cs"/>
                <a:sym typeface="Helvetica Light"/>
              </a:rPr>
              <a:t>2006-2012</a:t>
            </a:r>
            <a:r>
              <a:rPr lang="en-CA" sz="6000">
                <a:solidFill>
                  <a:schemeClr val="tx1"/>
                </a:solidFill>
              </a:rPr>
              <a:t>: only </a:t>
            </a:r>
            <a:r>
              <a:rPr kumimoji="0" lang="en-CA" sz="6000" b="0" i="0" u="none" strike="noStrike" cap="none" spc="0" normalizeH="0" baseline="0">
                <a:ln>
                  <a:noFill/>
                </a:ln>
                <a:solidFill>
                  <a:schemeClr val="tx1"/>
                </a:solidFill>
                <a:effectLst/>
                <a:uFillTx/>
                <a:ea typeface="+mn-ea"/>
                <a:cs typeface="+mn-cs"/>
                <a:sym typeface="Helvetica Light"/>
              </a:rPr>
              <a:t>8 articles included data sharing statements</a:t>
            </a:r>
          </a:p>
          <a:p>
            <a:pPr marL="457200" marR="0" indent="-4572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kumimoji="0" lang="en-CA" sz="6000" b="0" i="0" u="none" strike="noStrike" cap="none" spc="0" normalizeH="0" baseline="0">
                <a:ln>
                  <a:noFill/>
                </a:ln>
                <a:solidFill>
                  <a:schemeClr val="tx1"/>
                </a:solidFill>
                <a:effectLst/>
                <a:uFillTx/>
                <a:ea typeface="+mn-ea"/>
                <a:cs typeface="+mn-cs"/>
                <a:sym typeface="Helvetica Light"/>
              </a:rPr>
              <a:t>2013 onwards: data sharing statements start to increase</a:t>
            </a:r>
          </a:p>
          <a:p>
            <a:pPr marL="457200" marR="0" indent="-4572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lang="en-CA" sz="6000">
                <a:solidFill>
                  <a:schemeClr val="tx1"/>
                </a:solidFill>
              </a:rPr>
              <a:t>2019 onwards:</a:t>
            </a:r>
            <a:r>
              <a:rPr kumimoji="0" lang="en-CA" sz="6000" b="0" i="0" u="none" strike="noStrike" cap="none" spc="0" normalizeH="0" baseline="0">
                <a:ln>
                  <a:noFill/>
                </a:ln>
                <a:solidFill>
                  <a:schemeClr val="tx1"/>
                </a:solidFill>
                <a:effectLst/>
                <a:uFillTx/>
                <a:ea typeface="+mn-ea"/>
                <a:cs typeface="+mn-cs"/>
                <a:sym typeface="Helvetica Light"/>
              </a:rPr>
              <a:t> half of articles published contain a data availability statement</a:t>
            </a:r>
            <a:endParaRPr kumimoji="0" lang="en-CA" sz="4400" b="0" i="0" u="none" strike="noStrike" cap="none" spc="0" normalizeH="0" baseline="0">
              <a:ln>
                <a:noFill/>
              </a:ln>
              <a:solidFill>
                <a:schemeClr val="tx1"/>
              </a:solidFill>
              <a:effectLst/>
              <a:uFillTx/>
              <a:ea typeface="+mn-ea"/>
              <a:cs typeface="+mn-cs"/>
              <a:sym typeface="Helvetica Light"/>
            </a:endParaRPr>
          </a:p>
        </p:txBody>
      </p:sp>
      <p:pic>
        <p:nvPicPr>
          <p:cNvPr id="10" name="Picture 9" descr="Chart, histogram&#10;&#10;Description automatically generated">
            <a:extLst>
              <a:ext uri="{FF2B5EF4-FFF2-40B4-BE49-F238E27FC236}">
                <a16:creationId xmlns:a16="http://schemas.microsoft.com/office/drawing/2014/main" id="{C4213B1F-8322-E66C-BAD3-43F7C51F5E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02" y="1793180"/>
            <a:ext cx="12656280" cy="11074245"/>
          </a:xfrm>
          <a:prstGeom prst="rect">
            <a:avLst/>
          </a:prstGeom>
        </p:spPr>
      </p:pic>
    </p:spTree>
    <p:extLst>
      <p:ext uri="{BB962C8B-B14F-4D97-AF65-F5344CB8AC3E}">
        <p14:creationId xmlns:p14="http://schemas.microsoft.com/office/powerpoint/2010/main" val="76923818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F4F3-D1A1-4367-B204-63310AE6BFCD}"/>
              </a:ext>
            </a:extLst>
          </p:cNvPr>
          <p:cNvSpPr>
            <a:spLocks noGrp="1"/>
          </p:cNvSpPr>
          <p:nvPr>
            <p:ph type="title"/>
          </p:nvPr>
        </p:nvSpPr>
        <p:spPr>
          <a:xfrm>
            <a:off x="317217" y="434658"/>
            <a:ext cx="20858362" cy="826689"/>
          </a:xfrm>
        </p:spPr>
        <p:txBody>
          <a:bodyPr/>
          <a:lstStyle/>
          <a:p>
            <a:r>
              <a:rPr lang="en-US" sz="6000" b="1">
                <a:solidFill>
                  <a:schemeClr val="tx1"/>
                </a:solidFill>
              </a:rPr>
              <a:t>How are data being shared?</a:t>
            </a:r>
          </a:p>
        </p:txBody>
      </p:sp>
      <p:sp>
        <p:nvSpPr>
          <p:cNvPr id="3" name="Slide Number Placeholder 2">
            <a:extLst>
              <a:ext uri="{FF2B5EF4-FFF2-40B4-BE49-F238E27FC236}">
                <a16:creationId xmlns:a16="http://schemas.microsoft.com/office/drawing/2014/main" id="{47736DAA-E72E-47B2-B83F-9EC39DC07B83}"/>
              </a:ext>
            </a:extLst>
          </p:cNvPr>
          <p:cNvSpPr>
            <a:spLocks noGrp="1"/>
          </p:cNvSpPr>
          <p:nvPr>
            <p:ph type="sldNum" sz="quarter" idx="11"/>
          </p:nvPr>
        </p:nvSpPr>
        <p:spPr>
          <a:xfrm>
            <a:off x="78128" y="12801388"/>
            <a:ext cx="335028" cy="595035"/>
          </a:xfrm>
        </p:spPr>
        <p:txBody>
          <a:bodyPr/>
          <a:lstStyle/>
          <a:p>
            <a:fld id="{86CB4B4D-7CA3-9044-876B-883B54F8677D}" type="slidenum">
              <a:rPr lang="en-CA" sz="3200" smtClean="0">
                <a:solidFill>
                  <a:schemeClr val="tx1"/>
                </a:solidFill>
                <a:latin typeface="Arial Nova" panose="020B0504020202020204" pitchFamily="34" charset="0"/>
              </a:rPr>
              <a:pPr/>
              <a:t>6</a:t>
            </a:fld>
            <a:endParaRPr lang="en-CA" sz="32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57EA80F0-CFF4-48EE-9D38-108486B20474}"/>
              </a:ext>
            </a:extLst>
          </p:cNvPr>
          <p:cNvSpPr>
            <a:spLocks noGrp="1"/>
          </p:cNvSpPr>
          <p:nvPr>
            <p:ph type="body" sz="quarter" idx="12"/>
          </p:nvPr>
        </p:nvSpPr>
        <p:spPr/>
        <p:txBody>
          <a:bodyPr/>
          <a:lstStyle/>
          <a:p>
            <a:endParaRPr lang="en-US"/>
          </a:p>
        </p:txBody>
      </p:sp>
      <p:pic>
        <p:nvPicPr>
          <p:cNvPr id="7" name="image4.png" descr="Chart&#10;&#10;Description automatically generated">
            <a:extLst>
              <a:ext uri="{FF2B5EF4-FFF2-40B4-BE49-F238E27FC236}">
                <a16:creationId xmlns:a16="http://schemas.microsoft.com/office/drawing/2014/main" id="{E7572474-154A-8372-29D4-4F4A7031D18C}"/>
              </a:ext>
            </a:extLst>
          </p:cNvPr>
          <p:cNvPicPr>
            <a:picLocks noChangeAspect="1"/>
          </p:cNvPicPr>
          <p:nvPr/>
        </p:nvPicPr>
        <p:blipFill rotWithShape="1">
          <a:blip r:embed="rId2"/>
          <a:srcRect t="8589" r="3125" b="5537"/>
          <a:stretch/>
        </p:blipFill>
        <p:spPr>
          <a:xfrm>
            <a:off x="2898853" y="2186534"/>
            <a:ext cx="15695090" cy="10676089"/>
          </a:xfrm>
          <a:prstGeom prst="rect">
            <a:avLst/>
          </a:prstGeom>
          <a:ln/>
        </p:spPr>
      </p:pic>
    </p:spTree>
    <p:extLst>
      <p:ext uri="{BB962C8B-B14F-4D97-AF65-F5344CB8AC3E}">
        <p14:creationId xmlns:p14="http://schemas.microsoft.com/office/powerpoint/2010/main" val="192708074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hart, bar chart, histogram&#10;&#10;Description automatically generated">
            <a:extLst>
              <a:ext uri="{FF2B5EF4-FFF2-40B4-BE49-F238E27FC236}">
                <a16:creationId xmlns:a16="http://schemas.microsoft.com/office/drawing/2014/main" id="{3E6237E7-3B17-37F2-CABA-56DFD196A53A}"/>
              </a:ext>
            </a:extLst>
          </p:cNvPr>
          <p:cNvPicPr>
            <a:picLocks noChangeAspect="1"/>
          </p:cNvPicPr>
          <p:nvPr/>
        </p:nvPicPr>
        <p:blipFill rotWithShape="1">
          <a:blip r:embed="rId3">
            <a:extLst>
              <a:ext uri="{28A0092B-C50C-407E-A947-70E740481C1C}">
                <a14:useLocalDpi xmlns:a14="http://schemas.microsoft.com/office/drawing/2010/main" val="0"/>
              </a:ext>
            </a:extLst>
          </a:blip>
          <a:srcRect l="5493" t="13598" r="14699" b="16830"/>
          <a:stretch/>
        </p:blipFill>
        <p:spPr>
          <a:xfrm>
            <a:off x="2824685" y="2287543"/>
            <a:ext cx="18734630" cy="9140914"/>
          </a:xfrm>
          <a:prstGeom prst="rect">
            <a:avLst/>
          </a:prstGeom>
        </p:spPr>
      </p:pic>
      <p:sp>
        <p:nvSpPr>
          <p:cNvPr id="2" name="Title 1">
            <a:extLst>
              <a:ext uri="{FF2B5EF4-FFF2-40B4-BE49-F238E27FC236}">
                <a16:creationId xmlns:a16="http://schemas.microsoft.com/office/drawing/2014/main" id="{DB637F2A-5247-4CE1-A96B-86CD9E63CABD}"/>
              </a:ext>
            </a:extLst>
          </p:cNvPr>
          <p:cNvSpPr>
            <a:spLocks noGrp="1"/>
          </p:cNvSpPr>
          <p:nvPr>
            <p:ph type="title"/>
          </p:nvPr>
        </p:nvSpPr>
        <p:spPr>
          <a:xfrm>
            <a:off x="210802" y="366172"/>
            <a:ext cx="19940243" cy="826689"/>
          </a:xfrm>
        </p:spPr>
        <p:txBody>
          <a:bodyPr/>
          <a:lstStyle/>
          <a:p>
            <a:r>
              <a:rPr lang="en-US" sz="6000" b="1">
                <a:solidFill>
                  <a:schemeClr val="tx1"/>
                </a:solidFill>
              </a:rPr>
              <a:t>Comparing trends: publications vs. data sharing</a:t>
            </a:r>
            <a:endParaRPr lang="en-CA" sz="6000" b="1">
              <a:solidFill>
                <a:schemeClr val="tx1"/>
              </a:solidFill>
            </a:endParaRPr>
          </a:p>
        </p:txBody>
      </p:sp>
      <p:sp>
        <p:nvSpPr>
          <p:cNvPr id="3" name="Slide Number Placeholder 2">
            <a:extLst>
              <a:ext uri="{FF2B5EF4-FFF2-40B4-BE49-F238E27FC236}">
                <a16:creationId xmlns:a16="http://schemas.microsoft.com/office/drawing/2014/main" id="{364A3919-C568-4F02-BDD5-A2E943BDB8ED}"/>
              </a:ext>
            </a:extLst>
          </p:cNvPr>
          <p:cNvSpPr>
            <a:spLocks noGrp="1"/>
          </p:cNvSpPr>
          <p:nvPr>
            <p:ph type="sldNum" sz="quarter" idx="11"/>
          </p:nvPr>
        </p:nvSpPr>
        <p:spPr>
          <a:xfrm>
            <a:off x="43288" y="12816349"/>
            <a:ext cx="335028" cy="595035"/>
          </a:xfrm>
        </p:spPr>
        <p:txBody>
          <a:bodyPr/>
          <a:lstStyle/>
          <a:p>
            <a:fld id="{86CB4B4D-7CA3-9044-876B-883B54F8677D}" type="slidenum">
              <a:rPr lang="en-CA" sz="3200" smtClean="0">
                <a:solidFill>
                  <a:schemeClr val="tx1"/>
                </a:solidFill>
                <a:latin typeface="Arial Nova" panose="020B0504020202020204" pitchFamily="34" charset="0"/>
              </a:rPr>
              <a:pPr/>
              <a:t>7</a:t>
            </a:fld>
            <a:endParaRPr lang="en-CA" sz="3200" dirty="0">
              <a:solidFill>
                <a:schemeClr val="tx1"/>
              </a:solidFill>
              <a:latin typeface="Arial Nova" panose="020B0504020202020204" pitchFamily="34" charset="0"/>
            </a:endParaRPr>
          </a:p>
        </p:txBody>
      </p:sp>
      <p:sp>
        <p:nvSpPr>
          <p:cNvPr id="4" name="TextBox 3">
            <a:extLst>
              <a:ext uri="{FF2B5EF4-FFF2-40B4-BE49-F238E27FC236}">
                <a16:creationId xmlns:a16="http://schemas.microsoft.com/office/drawing/2014/main" id="{D18DB3E4-A4DC-D758-5F67-86C906AD9E7F}"/>
              </a:ext>
            </a:extLst>
          </p:cNvPr>
          <p:cNvSpPr txBox="1"/>
          <p:nvPr/>
        </p:nvSpPr>
        <p:spPr>
          <a:xfrm>
            <a:off x="3168285" y="11428457"/>
            <a:ext cx="19023388"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0" hangingPunct="0">
              <a:lnSpc>
                <a:spcPct val="100000"/>
              </a:lnSpc>
              <a:spcBef>
                <a:spcPts val="0"/>
              </a:spcBef>
              <a:spcAft>
                <a:spcPts val="0"/>
              </a:spcAft>
              <a:buClrTx/>
              <a:buSzTx/>
              <a:tabLst/>
            </a:pPr>
            <a:r>
              <a:rPr lang="en-GB" sz="4800" dirty="0">
                <a:solidFill>
                  <a:schemeClr val="tx1"/>
                </a:solidFill>
                <a:effectLst/>
                <a:ea typeface="Times New Roman" panose="02020603050405020304" pitchFamily="18" charset="0"/>
              </a:rPr>
              <a:t>Rate of increase in publications not matched by rate of increase in data shared in repositories</a:t>
            </a:r>
            <a:endParaRPr lang="en-GB" sz="4000" dirty="0">
              <a:solidFill>
                <a:schemeClr val="tx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875476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C22C87-3D11-47E7-828A-8E239FF9EB85}"/>
              </a:ext>
            </a:extLst>
          </p:cNvPr>
          <p:cNvSpPr>
            <a:spLocks noGrp="1"/>
          </p:cNvSpPr>
          <p:nvPr>
            <p:ph type="sldNum" sz="quarter" idx="11"/>
          </p:nvPr>
        </p:nvSpPr>
        <p:spPr>
          <a:xfrm>
            <a:off x="43289" y="12922111"/>
            <a:ext cx="335028" cy="595035"/>
          </a:xfrm>
        </p:spPr>
        <p:txBody>
          <a:bodyPr/>
          <a:lstStyle/>
          <a:p>
            <a:fld id="{86CB4B4D-7CA3-9044-876B-883B54F8677D}" type="slidenum">
              <a:rPr lang="en-CA" sz="3200" smtClean="0">
                <a:solidFill>
                  <a:schemeClr val="tx1"/>
                </a:solidFill>
                <a:latin typeface="Arial Nova" panose="020B0504020202020204" pitchFamily="34" charset="0"/>
              </a:rPr>
              <a:pPr/>
              <a:t>8</a:t>
            </a:fld>
            <a:endParaRPr lang="en-CA" sz="3200">
              <a:solidFill>
                <a:schemeClr val="tx1"/>
              </a:solidFill>
              <a:latin typeface="Arial Nova" panose="020B0504020202020204" pitchFamily="34" charset="0"/>
            </a:endParaRPr>
          </a:p>
        </p:txBody>
      </p:sp>
      <p:graphicFrame>
        <p:nvGraphicFramePr>
          <p:cNvPr id="7" name="Chart 6">
            <a:extLst>
              <a:ext uri="{FF2B5EF4-FFF2-40B4-BE49-F238E27FC236}">
                <a16:creationId xmlns:a16="http://schemas.microsoft.com/office/drawing/2014/main" id="{97F8CCCE-2113-4435-AF28-F50BF2AD5CE4}"/>
              </a:ext>
            </a:extLst>
          </p:cNvPr>
          <p:cNvGraphicFramePr>
            <a:graphicFrameLocks noGrp="1"/>
          </p:cNvGraphicFramePr>
          <p:nvPr/>
        </p:nvGraphicFramePr>
        <p:xfrm>
          <a:off x="1025019" y="1450736"/>
          <a:ext cx="8670192" cy="628894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F6CF5F88-6716-4DBC-94F0-77D9F1A26C41}"/>
              </a:ext>
            </a:extLst>
          </p:cNvPr>
          <p:cNvSpPr txBox="1"/>
          <p:nvPr/>
        </p:nvSpPr>
        <p:spPr>
          <a:xfrm>
            <a:off x="12140671" y="6417206"/>
            <a:ext cx="102657" cy="881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fromWordArt="0" anchor="ctr" anchorCtr="0" forceAA="0" compatLnSpc="1">
            <a:prstTxWarp prst="textNoShape">
              <a:avLst/>
            </a:prstTxWarp>
            <a:spAutoFit/>
          </a:bodyPr>
          <a:lstStyle/>
          <a:p>
            <a:pPr marL="0" marR="0" indent="0" defTabSz="584200" fontAlgn="auto" latinLnBrk="0" hangingPunct="0">
              <a:lnSpc>
                <a:spcPct val="100000"/>
              </a:lnSpc>
              <a:spcBef>
                <a:spcPts val="0"/>
              </a:spcBef>
              <a:spcAft>
                <a:spcPts val="0"/>
              </a:spcAft>
              <a:buClrTx/>
              <a:buSzTx/>
              <a:buFontTx/>
              <a:buNone/>
              <a:tabLst/>
            </a:pPr>
            <a:endParaRPr lang="en-US"/>
          </a:p>
        </p:txBody>
      </p:sp>
      <p:pic>
        <p:nvPicPr>
          <p:cNvPr id="13" name="Picture 12" descr="Chart&#10;&#10;Description automatically generated with medium confidence">
            <a:extLst>
              <a:ext uri="{FF2B5EF4-FFF2-40B4-BE49-F238E27FC236}">
                <a16:creationId xmlns:a16="http://schemas.microsoft.com/office/drawing/2014/main" id="{58D8D280-D58E-70C3-0778-79D2AB93C8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598" y="1677880"/>
            <a:ext cx="15316551" cy="11816326"/>
          </a:xfrm>
          <a:prstGeom prst="rect">
            <a:avLst/>
          </a:prstGeom>
        </p:spPr>
      </p:pic>
      <p:sp>
        <p:nvSpPr>
          <p:cNvPr id="14" name="TextBox 13">
            <a:extLst>
              <a:ext uri="{FF2B5EF4-FFF2-40B4-BE49-F238E27FC236}">
                <a16:creationId xmlns:a16="http://schemas.microsoft.com/office/drawing/2014/main" id="{97A1AE76-A6D7-2A7E-9CC1-B5EBC7BB5022}"/>
              </a:ext>
            </a:extLst>
          </p:cNvPr>
          <p:cNvSpPr txBox="1"/>
          <p:nvPr/>
        </p:nvSpPr>
        <p:spPr>
          <a:xfrm>
            <a:off x="15078897" y="2352981"/>
            <a:ext cx="7950200" cy="75815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lang="en-US" sz="5400">
                <a:solidFill>
                  <a:schemeClr val="tx1"/>
                </a:solidFill>
              </a:rPr>
              <a:t>Of the datasets studied, 80% (n=222) had data files that were accessible</a:t>
            </a:r>
          </a:p>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endParaRPr lang="en-US" sz="5400">
              <a:solidFill>
                <a:schemeClr val="tx1"/>
              </a:solidFill>
            </a:endParaRPr>
          </a:p>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lang="en-US" sz="5400">
                <a:solidFill>
                  <a:schemeClr val="tx1"/>
                </a:solidFill>
              </a:rPr>
              <a:t>Remaining 20% (n=57) had data files that were not accessible or further approval was required for access and download </a:t>
            </a:r>
          </a:p>
        </p:txBody>
      </p:sp>
      <p:sp>
        <p:nvSpPr>
          <p:cNvPr id="8" name="Title 1">
            <a:extLst>
              <a:ext uri="{FF2B5EF4-FFF2-40B4-BE49-F238E27FC236}">
                <a16:creationId xmlns:a16="http://schemas.microsoft.com/office/drawing/2014/main" id="{2FDF1A27-4A77-04AE-4578-796FE5629861}"/>
              </a:ext>
            </a:extLst>
          </p:cNvPr>
          <p:cNvSpPr>
            <a:spLocks noGrp="1"/>
          </p:cNvSpPr>
          <p:nvPr>
            <p:ph type="title"/>
          </p:nvPr>
        </p:nvSpPr>
        <p:spPr>
          <a:xfrm>
            <a:off x="349485" y="337484"/>
            <a:ext cx="20477253" cy="826689"/>
          </a:xfrm>
        </p:spPr>
        <p:txBody>
          <a:bodyPr/>
          <a:lstStyle/>
          <a:p>
            <a:r>
              <a:rPr lang="en-US" sz="5400" b="1">
                <a:solidFill>
                  <a:schemeClr val="tx1"/>
                </a:solidFill>
              </a:rPr>
              <a:t>Datasets in repositories: repositories used and file accessibility</a:t>
            </a:r>
            <a:endParaRPr lang="en-CA" sz="5400" b="1">
              <a:solidFill>
                <a:schemeClr val="tx1"/>
              </a:solidFill>
            </a:endParaRPr>
          </a:p>
        </p:txBody>
      </p:sp>
    </p:spTree>
    <p:extLst>
      <p:ext uri="{BB962C8B-B14F-4D97-AF65-F5344CB8AC3E}">
        <p14:creationId xmlns:p14="http://schemas.microsoft.com/office/powerpoint/2010/main" val="18640226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B106-9150-45E2-9268-D81179EEE7B1}"/>
              </a:ext>
            </a:extLst>
          </p:cNvPr>
          <p:cNvSpPr>
            <a:spLocks noGrp="1"/>
          </p:cNvSpPr>
          <p:nvPr>
            <p:ph type="title"/>
          </p:nvPr>
        </p:nvSpPr>
        <p:spPr>
          <a:xfrm>
            <a:off x="349485" y="337484"/>
            <a:ext cx="20477253" cy="826689"/>
          </a:xfrm>
        </p:spPr>
        <p:txBody>
          <a:bodyPr/>
          <a:lstStyle/>
          <a:p>
            <a:r>
              <a:rPr lang="en-US" sz="6000" b="1">
                <a:solidFill>
                  <a:schemeClr val="tx1"/>
                </a:solidFill>
              </a:rPr>
              <a:t>Metadata attributes: Are open data adequately described? </a:t>
            </a:r>
            <a:endParaRPr lang="en-CA" sz="6000" b="1">
              <a:solidFill>
                <a:schemeClr val="tx1"/>
              </a:solidFill>
            </a:endParaRPr>
          </a:p>
        </p:txBody>
      </p:sp>
      <p:sp>
        <p:nvSpPr>
          <p:cNvPr id="3" name="Slide Number Placeholder 2">
            <a:extLst>
              <a:ext uri="{FF2B5EF4-FFF2-40B4-BE49-F238E27FC236}">
                <a16:creationId xmlns:a16="http://schemas.microsoft.com/office/drawing/2014/main" id="{8659C959-9889-4E21-9487-E5683730ED77}"/>
              </a:ext>
            </a:extLst>
          </p:cNvPr>
          <p:cNvSpPr>
            <a:spLocks noGrp="1"/>
          </p:cNvSpPr>
          <p:nvPr>
            <p:ph type="sldNum" sz="quarter" idx="11"/>
          </p:nvPr>
        </p:nvSpPr>
        <p:spPr>
          <a:xfrm>
            <a:off x="65642" y="12937867"/>
            <a:ext cx="335028" cy="595035"/>
          </a:xfrm>
        </p:spPr>
        <p:txBody>
          <a:bodyPr/>
          <a:lstStyle/>
          <a:p>
            <a:fld id="{86CB4B4D-7CA3-9044-876B-883B54F8677D}" type="slidenum">
              <a:rPr lang="en-CA" sz="3200" smtClean="0">
                <a:solidFill>
                  <a:schemeClr val="tx1"/>
                </a:solidFill>
                <a:latin typeface="Arial Nova" panose="020B0504020202020204" pitchFamily="34" charset="0"/>
              </a:rPr>
              <a:pPr/>
              <a:t>9</a:t>
            </a:fld>
            <a:endParaRPr lang="en-CA" sz="3200" dirty="0">
              <a:solidFill>
                <a:schemeClr val="tx1"/>
              </a:solidFill>
              <a:latin typeface="Arial Nova" panose="020B0504020202020204" pitchFamily="34" charset="0"/>
            </a:endParaRPr>
          </a:p>
        </p:txBody>
      </p:sp>
      <p:graphicFrame>
        <p:nvGraphicFramePr>
          <p:cNvPr id="10" name="Chart 9">
            <a:extLst>
              <a:ext uri="{FF2B5EF4-FFF2-40B4-BE49-F238E27FC236}">
                <a16:creationId xmlns:a16="http://schemas.microsoft.com/office/drawing/2014/main" id="{F9611AEA-BCFB-4486-8D69-92C8CFD11CF7}"/>
              </a:ext>
            </a:extLst>
          </p:cNvPr>
          <p:cNvGraphicFramePr>
            <a:graphicFrameLocks noGrp="1"/>
          </p:cNvGraphicFramePr>
          <p:nvPr>
            <p:extLst>
              <p:ext uri="{D42A27DB-BD31-4B8C-83A1-F6EECF244321}">
                <p14:modId xmlns:p14="http://schemas.microsoft.com/office/powerpoint/2010/main" val="4198939726"/>
              </p:ext>
            </p:extLst>
          </p:nvPr>
        </p:nvGraphicFramePr>
        <p:xfrm>
          <a:off x="869508" y="3980267"/>
          <a:ext cx="8670192" cy="628894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CE9DF901-3A1B-4BC9-A928-A39FDED3CAFC}"/>
              </a:ext>
            </a:extLst>
          </p:cNvPr>
          <p:cNvSpPr txBox="1"/>
          <p:nvPr/>
        </p:nvSpPr>
        <p:spPr>
          <a:xfrm>
            <a:off x="12140671" y="6417206"/>
            <a:ext cx="102657" cy="881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fromWordArt="0" anchor="ctr" anchorCtr="0" forceAA="0" compatLnSpc="1">
            <a:prstTxWarp prst="textNoShape">
              <a:avLst/>
            </a:prstTxWarp>
            <a:spAutoFit/>
          </a:bodyPr>
          <a:lstStyle/>
          <a:p>
            <a:pPr marL="0" marR="0" indent="0" defTabSz="584200" fontAlgn="auto" latinLnBrk="0" hangingPunct="0">
              <a:lnSpc>
                <a:spcPct val="100000"/>
              </a:lnSpc>
              <a:spcBef>
                <a:spcPts val="0"/>
              </a:spcBef>
              <a:spcAft>
                <a:spcPts val="0"/>
              </a:spcAft>
              <a:buClrTx/>
              <a:buSzTx/>
              <a:buFontTx/>
              <a:buNone/>
              <a:tabLst/>
            </a:pPr>
            <a:endParaRPr lang="en-US"/>
          </a:p>
        </p:txBody>
      </p:sp>
      <p:sp>
        <p:nvSpPr>
          <p:cNvPr id="14" name="TextBox 13">
            <a:extLst>
              <a:ext uri="{FF2B5EF4-FFF2-40B4-BE49-F238E27FC236}">
                <a16:creationId xmlns:a16="http://schemas.microsoft.com/office/drawing/2014/main" id="{1F16E0E9-2ACE-4A75-944E-8A04BF4FF90D}"/>
              </a:ext>
            </a:extLst>
          </p:cNvPr>
          <p:cNvSpPr txBox="1"/>
          <p:nvPr/>
        </p:nvSpPr>
        <p:spPr>
          <a:xfrm>
            <a:off x="12140671" y="6417206"/>
            <a:ext cx="102657" cy="881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fromWordArt="0" anchor="ctr" anchorCtr="0" forceAA="0" compatLnSpc="1">
            <a:prstTxWarp prst="textNoShape">
              <a:avLst/>
            </a:prstTxWarp>
            <a:spAutoFit/>
          </a:bodyPr>
          <a:lstStyle/>
          <a:p>
            <a:pPr marL="0" marR="0" indent="0" defTabSz="584200" fontAlgn="auto" latinLnBrk="0" hangingPunct="0">
              <a:lnSpc>
                <a:spcPct val="100000"/>
              </a:lnSpc>
              <a:spcBef>
                <a:spcPts val="0"/>
              </a:spcBef>
              <a:spcAft>
                <a:spcPts val="0"/>
              </a:spcAft>
              <a:buClrTx/>
              <a:buSzTx/>
              <a:buFontTx/>
              <a:buNone/>
              <a:tabLst/>
            </a:pPr>
            <a:endParaRPr lang="en-US"/>
          </a:p>
        </p:txBody>
      </p:sp>
      <p:pic>
        <p:nvPicPr>
          <p:cNvPr id="15" name="image5.png" descr="Chart, pie chart&#10;&#10;Description automatically generated">
            <a:extLst>
              <a:ext uri="{FF2B5EF4-FFF2-40B4-BE49-F238E27FC236}">
                <a16:creationId xmlns:a16="http://schemas.microsoft.com/office/drawing/2014/main" id="{3F95BF3B-8747-5AAB-B380-C42EB6364E01}"/>
              </a:ext>
            </a:extLst>
          </p:cNvPr>
          <p:cNvPicPr/>
          <p:nvPr/>
        </p:nvPicPr>
        <p:blipFill>
          <a:blip r:embed="rId4"/>
          <a:srcRect/>
          <a:stretch>
            <a:fillRect/>
          </a:stretch>
        </p:blipFill>
        <p:spPr>
          <a:xfrm>
            <a:off x="520202" y="3112682"/>
            <a:ext cx="11404045" cy="10381524"/>
          </a:xfrm>
          <a:prstGeom prst="rect">
            <a:avLst/>
          </a:prstGeom>
          <a:ln/>
        </p:spPr>
      </p:pic>
      <p:pic>
        <p:nvPicPr>
          <p:cNvPr id="9" name="image6.png" descr="Chart, pie chart&#10;&#10;Description automatically generated">
            <a:extLst>
              <a:ext uri="{FF2B5EF4-FFF2-40B4-BE49-F238E27FC236}">
                <a16:creationId xmlns:a16="http://schemas.microsoft.com/office/drawing/2014/main" id="{EBDD9E44-68BA-71CB-28C5-66BBCE8B7D62}"/>
              </a:ext>
            </a:extLst>
          </p:cNvPr>
          <p:cNvPicPr/>
          <p:nvPr/>
        </p:nvPicPr>
        <p:blipFill rotWithShape="1">
          <a:blip r:embed="rId5"/>
          <a:srcRect t="3293" b="7541"/>
          <a:stretch/>
        </p:blipFill>
        <p:spPr>
          <a:xfrm>
            <a:off x="12459752" y="3440923"/>
            <a:ext cx="10874438" cy="9673692"/>
          </a:xfrm>
          <a:prstGeom prst="rect">
            <a:avLst/>
          </a:prstGeom>
          <a:ln/>
        </p:spPr>
      </p:pic>
      <p:sp>
        <p:nvSpPr>
          <p:cNvPr id="17" name="TextBox 16">
            <a:extLst>
              <a:ext uri="{FF2B5EF4-FFF2-40B4-BE49-F238E27FC236}">
                <a16:creationId xmlns:a16="http://schemas.microsoft.com/office/drawing/2014/main" id="{71AC0F0D-877B-3C56-873E-71E2939F919C}"/>
              </a:ext>
            </a:extLst>
          </p:cNvPr>
          <p:cNvSpPr txBox="1"/>
          <p:nvPr/>
        </p:nvSpPr>
        <p:spPr>
          <a:xfrm>
            <a:off x="349485" y="1809447"/>
            <a:ext cx="10668011" cy="1446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400" dirty="0"/>
              <a:t>Geographic distribution of microplastic data (Actual places where data were collected)</a:t>
            </a:r>
            <a:endParaRPr lang="en-CA" sz="4400" dirty="0"/>
          </a:p>
        </p:txBody>
      </p:sp>
      <p:sp>
        <p:nvSpPr>
          <p:cNvPr id="18" name="TextBox 17">
            <a:extLst>
              <a:ext uri="{FF2B5EF4-FFF2-40B4-BE49-F238E27FC236}">
                <a16:creationId xmlns:a16="http://schemas.microsoft.com/office/drawing/2014/main" id="{0A275617-0DBE-33EF-9E65-CAB609A8A848}"/>
              </a:ext>
            </a:extLst>
          </p:cNvPr>
          <p:cNvSpPr txBox="1"/>
          <p:nvPr/>
        </p:nvSpPr>
        <p:spPr>
          <a:xfrm>
            <a:off x="11662628" y="1809447"/>
            <a:ext cx="12468686"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400" dirty="0"/>
              <a:t>Distribution of microplastics data by media type</a:t>
            </a:r>
            <a:endParaRPr lang="en-CA" sz="4400" dirty="0"/>
          </a:p>
        </p:txBody>
      </p:sp>
    </p:spTree>
    <p:extLst>
      <p:ext uri="{BB962C8B-B14F-4D97-AF65-F5344CB8AC3E}">
        <p14:creationId xmlns:p14="http://schemas.microsoft.com/office/powerpoint/2010/main" val="364665308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8FBD7-0F08-E408-D210-3003BAC67D78}"/>
              </a:ext>
            </a:extLst>
          </p:cNvPr>
          <p:cNvSpPr>
            <a:spLocks noGrp="1"/>
          </p:cNvSpPr>
          <p:nvPr>
            <p:ph type="title"/>
          </p:nvPr>
        </p:nvSpPr>
        <p:spPr/>
        <p:txBody>
          <a:bodyPr/>
          <a:lstStyle/>
          <a:p>
            <a:r>
              <a:rPr lang="en-US" sz="6000" b="1">
                <a:solidFill>
                  <a:schemeClr val="tx1"/>
                </a:solidFill>
              </a:rPr>
              <a:t>Recommendations</a:t>
            </a:r>
            <a:endParaRPr lang="en-CA"/>
          </a:p>
        </p:txBody>
      </p:sp>
      <p:sp>
        <p:nvSpPr>
          <p:cNvPr id="3" name="Slide Number Placeholder 2">
            <a:extLst>
              <a:ext uri="{FF2B5EF4-FFF2-40B4-BE49-F238E27FC236}">
                <a16:creationId xmlns:a16="http://schemas.microsoft.com/office/drawing/2014/main" id="{AC78D60B-D537-012E-5A38-1933FECEA609}"/>
              </a:ext>
            </a:extLst>
          </p:cNvPr>
          <p:cNvSpPr>
            <a:spLocks noGrp="1"/>
          </p:cNvSpPr>
          <p:nvPr>
            <p:ph type="sldNum" sz="quarter" idx="11"/>
          </p:nvPr>
        </p:nvSpPr>
        <p:spPr>
          <a:xfrm>
            <a:off x="-24802" y="12825859"/>
            <a:ext cx="567464" cy="595035"/>
          </a:xfrm>
        </p:spPr>
        <p:txBody>
          <a:bodyPr/>
          <a:lstStyle/>
          <a:p>
            <a:fld id="{86CB4B4D-7CA3-9044-876B-883B54F8677D}" type="slidenum">
              <a:rPr lang="en-CA" sz="3200" smtClean="0">
                <a:solidFill>
                  <a:schemeClr val="tx1"/>
                </a:solidFill>
                <a:latin typeface="Arial Nova" panose="020B0504020202020204" pitchFamily="34" charset="0"/>
              </a:rPr>
              <a:pPr/>
              <a:t>10</a:t>
            </a:fld>
            <a:endParaRPr lang="en-CA" sz="32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DAFD8B27-D48B-5245-B301-9CFC4C9538BF}"/>
              </a:ext>
            </a:extLst>
          </p:cNvPr>
          <p:cNvSpPr>
            <a:spLocks noGrp="1"/>
          </p:cNvSpPr>
          <p:nvPr>
            <p:ph type="body" sz="quarter" idx="12"/>
          </p:nvPr>
        </p:nvSpPr>
        <p:spPr/>
        <p:txBody>
          <a:bodyPr/>
          <a:lstStyle/>
          <a:p>
            <a:endParaRPr lang="en-CA"/>
          </a:p>
        </p:txBody>
      </p:sp>
      <p:sp>
        <p:nvSpPr>
          <p:cNvPr id="5" name="Text Placeholder 4">
            <a:extLst>
              <a:ext uri="{FF2B5EF4-FFF2-40B4-BE49-F238E27FC236}">
                <a16:creationId xmlns:a16="http://schemas.microsoft.com/office/drawing/2014/main" id="{14190BF1-5FA2-2A07-A767-EA6A81EC8562}"/>
              </a:ext>
            </a:extLst>
          </p:cNvPr>
          <p:cNvSpPr>
            <a:spLocks noGrp="1"/>
          </p:cNvSpPr>
          <p:nvPr>
            <p:ph type="body" sz="quarter" idx="10"/>
          </p:nvPr>
        </p:nvSpPr>
        <p:spPr/>
        <p:txBody>
          <a:bodyPr/>
          <a:lstStyle/>
          <a:p>
            <a:pPr marL="0" indent="0">
              <a:buNone/>
            </a:pPr>
            <a:r>
              <a:rPr lang="en-CA" sz="5400" dirty="0">
                <a:solidFill>
                  <a:schemeClr val="tx1"/>
                </a:solidFill>
                <a:effectLst/>
                <a:latin typeface="+mn-lt"/>
                <a:ea typeface="Times New Roman" panose="02020603050405020304" pitchFamily="18" charset="0"/>
                <a:cs typeface="Calibri" panose="020F0502020204030204" pitchFamily="34" charset="0"/>
              </a:rPr>
              <a:t>Based on our findings, we offer these recommendations to strengthen data sharing practices in the environmental microplastic research community:</a:t>
            </a:r>
            <a:endParaRPr lang="en-CA" sz="5400" dirty="0">
              <a:solidFill>
                <a:schemeClr val="tx1"/>
              </a:solidFill>
              <a:effectLst/>
              <a:latin typeface="+mn-lt"/>
              <a:ea typeface="Times New Roman" panose="02020603050405020304" pitchFamily="18" charset="0"/>
              <a:cs typeface="Times New Roman" panose="02020603050405020304" pitchFamily="18" charset="0"/>
            </a:endParaRPr>
          </a:p>
          <a:p>
            <a:pPr marL="0" indent="0">
              <a:buNone/>
            </a:pPr>
            <a:endParaRPr lang="en-GB" sz="5400" u="none" strike="noStrike" dirty="0">
              <a:solidFill>
                <a:schemeClr val="tx1"/>
              </a:solidFill>
              <a:effectLst/>
              <a:latin typeface="+mn-lt"/>
              <a:ea typeface="Times New Roman" panose="02020603050405020304" pitchFamily="18" charset="0"/>
              <a:cs typeface="Times New Roman" panose="02020603050405020304" pitchFamily="18" charset="0"/>
            </a:endParaRPr>
          </a:p>
          <a:p>
            <a:pPr marL="914400" indent="-914400">
              <a:spcBef>
                <a:spcPts val="1200"/>
              </a:spcBef>
              <a:buFont typeface="+mj-lt"/>
              <a:buAutoNum type="arabicPeriod"/>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Use available standards to describe (meta)data</a:t>
            </a:r>
            <a:endParaRPr lang="en-CA" sz="5400" u="none" strike="noStrike" dirty="0">
              <a:solidFill>
                <a:schemeClr val="tx1"/>
              </a:solidFill>
              <a:effectLst/>
              <a:latin typeface="+mn-lt"/>
              <a:ea typeface="Times New Roman" panose="02020603050405020304" pitchFamily="18" charset="0"/>
              <a:cs typeface="Times New Roman" panose="02020603050405020304" pitchFamily="18" charset="0"/>
            </a:endParaRPr>
          </a:p>
          <a:p>
            <a:pPr marL="914400" indent="-914400">
              <a:spcBef>
                <a:spcPts val="1200"/>
              </a:spcBef>
              <a:buFont typeface="+mj-lt"/>
              <a:buAutoNum type="arabicPeriod"/>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Share raw data - or as close to raw as possible</a:t>
            </a:r>
            <a:endParaRPr lang="en-CA" sz="5400" u="none" strike="noStrike" dirty="0">
              <a:solidFill>
                <a:schemeClr val="tx1"/>
              </a:solidFill>
              <a:effectLst/>
              <a:latin typeface="+mn-lt"/>
              <a:ea typeface="Times New Roman" panose="02020603050405020304" pitchFamily="18" charset="0"/>
              <a:cs typeface="Times New Roman" panose="02020603050405020304" pitchFamily="18" charset="0"/>
            </a:endParaRPr>
          </a:p>
          <a:p>
            <a:pPr marL="914400" indent="-914400">
              <a:spcBef>
                <a:spcPts val="1200"/>
              </a:spcBef>
              <a:buFont typeface="+mj-lt"/>
              <a:buAutoNum type="arabicPeriod"/>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Use a trusted digital repository (which has a data curation process)</a:t>
            </a:r>
            <a:endParaRPr lang="en-CA" sz="5800" u="none" strike="noStrike" dirty="0">
              <a:solidFill>
                <a:schemeClr val="tx1"/>
              </a:solidFill>
              <a:effectLst/>
              <a:latin typeface="+mn-lt"/>
              <a:ea typeface="Times New Roman" panose="02020603050405020304" pitchFamily="18" charset="0"/>
              <a:cs typeface="Times New Roman" panose="02020603050405020304" pitchFamily="18" charset="0"/>
            </a:endParaRPr>
          </a:p>
          <a:p>
            <a:pPr marL="914400" indent="-914400">
              <a:spcBef>
                <a:spcPts val="1200"/>
              </a:spcBef>
              <a:buFont typeface="+mj-lt"/>
              <a:buAutoNum type="arabicPeriod"/>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Link dataset to publications (using data avai</a:t>
            </a:r>
            <a:r>
              <a:rPr lang="en-GB" sz="5400" dirty="0">
                <a:solidFill>
                  <a:schemeClr val="tx1"/>
                </a:solidFill>
                <a:latin typeface="+mn-lt"/>
                <a:ea typeface="Times New Roman" panose="02020603050405020304" pitchFamily="18" charset="0"/>
                <a:cs typeface="Times New Roman" panose="02020603050405020304" pitchFamily="18" charset="0"/>
              </a:rPr>
              <a:t>lability statements and link to persistent DOI)</a:t>
            </a:r>
            <a:endParaRPr lang="en-CA" sz="5400" u="none" strike="noStrike" dirty="0">
              <a:solidFill>
                <a:schemeClr val="tx1"/>
              </a:solidFill>
              <a:effectLst/>
              <a:latin typeface="+mn-lt"/>
              <a:ea typeface="Times New Roman" panose="02020603050405020304" pitchFamily="18" charset="0"/>
              <a:cs typeface="Times New Roman" panose="02020603050405020304" pitchFamily="18" charset="0"/>
            </a:endParaRPr>
          </a:p>
          <a:p>
            <a:pPr marL="914400" indent="-914400">
              <a:spcBef>
                <a:spcPts val="1200"/>
              </a:spcBef>
              <a:buFont typeface="+mj-lt"/>
              <a:buAutoNum type="arabicPeriod"/>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Plan to share data from the outset of a study</a:t>
            </a:r>
          </a:p>
          <a:p>
            <a:pPr marL="914400" indent="-914400">
              <a:buFont typeface="+mj-lt"/>
              <a:buAutoNum type="arabicPeriod"/>
            </a:pPr>
            <a:endParaRPr lang="en-GB" sz="5400" dirty="0">
              <a:solidFill>
                <a:schemeClr val="tx1"/>
              </a:solidFill>
              <a:latin typeface="+mn-lt"/>
              <a:ea typeface="Times New Roman" panose="02020603050405020304" pitchFamily="18" charset="0"/>
              <a:cs typeface="Times New Roman" panose="02020603050405020304" pitchFamily="18" charset="0"/>
            </a:endParaRPr>
          </a:p>
          <a:p>
            <a:pPr marL="0" indent="0">
              <a:buNone/>
            </a:pP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rPr>
              <a:t>Read more at: </a:t>
            </a:r>
            <a:r>
              <a:rPr lang="en-GB" sz="5400" u="none" strike="noStrike" dirty="0">
                <a:solidFill>
                  <a:schemeClr val="tx1"/>
                </a:solidFill>
                <a:effectLst/>
                <a:latin typeface="+mn-lt"/>
                <a:ea typeface="Times New Roman" panose="02020603050405020304" pitchFamily="18" charset="0"/>
                <a:cs typeface="Times New Roman" panose="02020603050405020304" pitchFamily="18" charset="0"/>
                <a:hlinkClick r:id="rId2"/>
              </a:rPr>
              <a:t>https://www.frontiersin.org/articles/10.3389/fenvs.2022.912107/</a:t>
            </a:r>
            <a:endParaRPr lang="en-CA" sz="5400" u="none" strike="noStrike" dirty="0">
              <a:solidFill>
                <a:schemeClr val="tx1"/>
              </a:solidFill>
              <a:effectLst/>
              <a:latin typeface="+mn-lt"/>
              <a:ea typeface="Times New Roman" panose="02020603050405020304" pitchFamily="18"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6218288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60387-F075-4704-A83A-D378FDDFF60E}"/>
              </a:ext>
            </a:extLst>
          </p:cNvPr>
          <p:cNvSpPr>
            <a:spLocks noGrp="1"/>
          </p:cNvSpPr>
          <p:nvPr>
            <p:ph type="title"/>
          </p:nvPr>
        </p:nvSpPr>
        <p:spPr/>
        <p:txBody>
          <a:bodyPr/>
          <a:lstStyle/>
          <a:p>
            <a:r>
              <a:rPr lang="en-US" sz="6000" b="1" dirty="0">
                <a:solidFill>
                  <a:schemeClr val="tx1"/>
                </a:solidFill>
              </a:rPr>
              <a:t>Conclusions</a:t>
            </a:r>
            <a:endParaRPr lang="en-CA" sz="6000" b="1" dirty="0">
              <a:solidFill>
                <a:schemeClr val="tx1"/>
              </a:solidFill>
            </a:endParaRPr>
          </a:p>
        </p:txBody>
      </p:sp>
      <p:sp>
        <p:nvSpPr>
          <p:cNvPr id="3" name="Slide Number Placeholder 2">
            <a:extLst>
              <a:ext uri="{FF2B5EF4-FFF2-40B4-BE49-F238E27FC236}">
                <a16:creationId xmlns:a16="http://schemas.microsoft.com/office/drawing/2014/main" id="{0C551D48-4445-4F46-ABE3-B7AB8E18F614}"/>
              </a:ext>
            </a:extLst>
          </p:cNvPr>
          <p:cNvSpPr>
            <a:spLocks noGrp="1"/>
          </p:cNvSpPr>
          <p:nvPr>
            <p:ph type="sldNum" sz="quarter" idx="11"/>
          </p:nvPr>
        </p:nvSpPr>
        <p:spPr>
          <a:xfrm>
            <a:off x="-1567" y="12918350"/>
            <a:ext cx="567464" cy="595035"/>
          </a:xfrm>
        </p:spPr>
        <p:txBody>
          <a:bodyPr/>
          <a:lstStyle/>
          <a:p>
            <a:fld id="{86CB4B4D-7CA3-9044-876B-883B54F8677D}" type="slidenum">
              <a:rPr lang="en-CA" sz="3200" smtClean="0">
                <a:solidFill>
                  <a:schemeClr val="tx1"/>
                </a:solidFill>
                <a:latin typeface="Arial Nova" panose="020B0504020202020204" pitchFamily="34" charset="0"/>
              </a:rPr>
              <a:pPr/>
              <a:t>11</a:t>
            </a:fld>
            <a:endParaRPr lang="en-CA" sz="28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BB76971A-07E9-4CFB-9F34-25B19325A53E}"/>
              </a:ext>
            </a:extLst>
          </p:cNvPr>
          <p:cNvSpPr>
            <a:spLocks noGrp="1"/>
          </p:cNvSpPr>
          <p:nvPr>
            <p:ph type="body" sz="quarter" idx="12"/>
          </p:nvPr>
        </p:nvSpPr>
        <p:spPr/>
        <p:txBody>
          <a:bodyPr/>
          <a:lstStyle/>
          <a:p>
            <a:endParaRPr lang="en-CA"/>
          </a:p>
        </p:txBody>
      </p:sp>
      <p:sp>
        <p:nvSpPr>
          <p:cNvPr id="5" name="Text Placeholder 4">
            <a:extLst>
              <a:ext uri="{FF2B5EF4-FFF2-40B4-BE49-F238E27FC236}">
                <a16:creationId xmlns:a16="http://schemas.microsoft.com/office/drawing/2014/main" id="{331D9E82-8325-41AB-B24C-409000BF6DF2}"/>
              </a:ext>
            </a:extLst>
          </p:cNvPr>
          <p:cNvSpPr>
            <a:spLocks noGrp="1"/>
          </p:cNvSpPr>
          <p:nvPr>
            <p:ph type="body" sz="quarter" idx="10"/>
          </p:nvPr>
        </p:nvSpPr>
        <p:spPr/>
        <p:txBody>
          <a:bodyPr lIns="91440" tIns="45720" rIns="91440" bIns="45720" anchor="t"/>
          <a:lstStyle/>
          <a:p>
            <a:endParaRPr lang="en-US" sz="4000">
              <a:latin typeface="+mn-lt"/>
            </a:endParaRPr>
          </a:p>
          <a:p>
            <a:pPr marL="742950" indent="-742950">
              <a:buFont typeface="+mj-lt"/>
              <a:buAutoNum type="arabicPeriod"/>
            </a:pPr>
            <a:endParaRPr lang="en-US" sz="4000">
              <a:latin typeface="+mn-lt"/>
            </a:endParaRPr>
          </a:p>
          <a:p>
            <a:endParaRPr lang="en-US"/>
          </a:p>
          <a:p>
            <a:pPr marL="0" indent="0">
              <a:buNone/>
            </a:pPr>
            <a:endParaRPr lang="en-CA"/>
          </a:p>
        </p:txBody>
      </p:sp>
      <p:sp>
        <p:nvSpPr>
          <p:cNvPr id="7" name="TextBox 6">
            <a:extLst>
              <a:ext uri="{FF2B5EF4-FFF2-40B4-BE49-F238E27FC236}">
                <a16:creationId xmlns:a16="http://schemas.microsoft.com/office/drawing/2014/main" id="{82D25503-83AE-7FFC-73F2-67BE8B78DF0A}"/>
              </a:ext>
            </a:extLst>
          </p:cNvPr>
          <p:cNvSpPr txBox="1"/>
          <p:nvPr/>
        </p:nvSpPr>
        <p:spPr>
          <a:xfrm>
            <a:off x="403162" y="2144793"/>
            <a:ext cx="14912253" cy="6740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US" sz="5400" dirty="0"/>
              <a:t>Evidence that data sharing practices are increasing</a:t>
            </a:r>
          </a:p>
          <a:p>
            <a:pPr marL="685800" indent="-685800" algn="l">
              <a:buFont typeface="Arial" panose="020B0604020202020204" pitchFamily="34" charset="0"/>
              <a:buChar char="•"/>
            </a:pPr>
            <a:r>
              <a:rPr lang="en-US" sz="5400" dirty="0"/>
              <a:t>Some challenges will need to be addressed to ensure the long-term findability and accessibility of data</a:t>
            </a:r>
            <a:endParaRPr lang="en-US" sz="5400" dirty="0">
              <a:sym typeface="Wingdings" panose="05000000000000000000" pitchFamily="2" charset="2"/>
            </a:endParaRPr>
          </a:p>
          <a:p>
            <a:pPr marL="685800" indent="-685800" algn="l">
              <a:buFont typeface="Arial" panose="020B0604020202020204" pitchFamily="34" charset="0"/>
              <a:buChar char="•"/>
            </a:pPr>
            <a:r>
              <a:rPr lang="en-US" sz="5400" dirty="0">
                <a:sym typeface="Wingdings" panose="05000000000000000000" pitchFamily="2" charset="2"/>
              </a:rPr>
              <a:t>FAIR data will be </a:t>
            </a:r>
            <a:r>
              <a:rPr lang="en-US" sz="5400" dirty="0"/>
              <a:t>vital baseline for future monitoring and decision making</a:t>
            </a:r>
          </a:p>
          <a:p>
            <a:pPr algn="l"/>
            <a:endParaRPr lang="en-US" sz="5400" dirty="0"/>
          </a:p>
        </p:txBody>
      </p:sp>
      <p:pic>
        <p:nvPicPr>
          <p:cNvPr id="8" name="Picture 7">
            <a:extLst>
              <a:ext uri="{FF2B5EF4-FFF2-40B4-BE49-F238E27FC236}">
                <a16:creationId xmlns:a16="http://schemas.microsoft.com/office/drawing/2014/main" id="{AE74F18E-F7B0-C170-21C7-1EAF4ADC9B80}"/>
              </a:ext>
            </a:extLst>
          </p:cNvPr>
          <p:cNvPicPr>
            <a:picLocks noChangeAspect="1"/>
          </p:cNvPicPr>
          <p:nvPr/>
        </p:nvPicPr>
        <p:blipFill>
          <a:blip r:embed="rId3"/>
          <a:stretch>
            <a:fillRect/>
          </a:stretch>
        </p:blipFill>
        <p:spPr>
          <a:xfrm>
            <a:off x="15401360" y="2144793"/>
            <a:ext cx="8552911" cy="7919734"/>
          </a:xfrm>
          <a:prstGeom prst="rect">
            <a:avLst/>
          </a:prstGeom>
        </p:spPr>
      </p:pic>
    </p:spTree>
    <p:extLst>
      <p:ext uri="{BB962C8B-B14F-4D97-AF65-F5344CB8AC3E}">
        <p14:creationId xmlns:p14="http://schemas.microsoft.com/office/powerpoint/2010/main" val="148658361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358A2-A79A-0955-A961-3F2068AF7A42}"/>
              </a:ext>
            </a:extLst>
          </p:cNvPr>
          <p:cNvSpPr>
            <a:spLocks noGrp="1"/>
          </p:cNvSpPr>
          <p:nvPr>
            <p:ph type="title"/>
          </p:nvPr>
        </p:nvSpPr>
        <p:spPr/>
        <p:txBody>
          <a:bodyPr/>
          <a:lstStyle/>
          <a:p>
            <a:r>
              <a:rPr lang="en-US" sz="5400" b="1" dirty="0">
                <a:solidFill>
                  <a:schemeClr val="tx1"/>
                </a:solidFill>
              </a:rPr>
              <a:t>Read more about this work</a:t>
            </a:r>
            <a:endParaRPr lang="en-CA" sz="5400" dirty="0"/>
          </a:p>
        </p:txBody>
      </p:sp>
      <p:sp>
        <p:nvSpPr>
          <p:cNvPr id="3" name="Slide Number Placeholder 2">
            <a:extLst>
              <a:ext uri="{FF2B5EF4-FFF2-40B4-BE49-F238E27FC236}">
                <a16:creationId xmlns:a16="http://schemas.microsoft.com/office/drawing/2014/main" id="{6C0B1E7F-93B5-69EE-061B-682A317EE28A}"/>
              </a:ext>
            </a:extLst>
          </p:cNvPr>
          <p:cNvSpPr>
            <a:spLocks noGrp="1"/>
          </p:cNvSpPr>
          <p:nvPr>
            <p:ph type="sldNum" sz="quarter" idx="11"/>
          </p:nvPr>
        </p:nvSpPr>
        <p:spPr>
          <a:xfrm>
            <a:off x="-24802" y="12898048"/>
            <a:ext cx="567464" cy="595035"/>
          </a:xfrm>
        </p:spPr>
        <p:txBody>
          <a:bodyPr/>
          <a:lstStyle/>
          <a:p>
            <a:fld id="{86CB4B4D-7CA3-9044-876B-883B54F8677D}" type="slidenum">
              <a:rPr lang="en-CA" sz="3200" smtClean="0">
                <a:solidFill>
                  <a:schemeClr val="tx1"/>
                </a:solidFill>
                <a:latin typeface="Arial Nova" panose="020B0504020202020204" pitchFamily="34" charset="0"/>
              </a:rPr>
              <a:pPr/>
              <a:t>12</a:t>
            </a:fld>
            <a:endParaRPr lang="en-CA" sz="2800" dirty="0">
              <a:solidFill>
                <a:schemeClr val="tx1"/>
              </a:solidFill>
              <a:latin typeface="Arial Nova" panose="020B0504020202020204" pitchFamily="34" charset="0"/>
            </a:endParaRPr>
          </a:p>
        </p:txBody>
      </p:sp>
      <p:sp>
        <p:nvSpPr>
          <p:cNvPr id="4" name="Text Placeholder 3">
            <a:extLst>
              <a:ext uri="{FF2B5EF4-FFF2-40B4-BE49-F238E27FC236}">
                <a16:creationId xmlns:a16="http://schemas.microsoft.com/office/drawing/2014/main" id="{ED3598FA-3A44-8698-C25A-497000EB588F}"/>
              </a:ext>
            </a:extLst>
          </p:cNvPr>
          <p:cNvSpPr>
            <a:spLocks noGrp="1"/>
          </p:cNvSpPr>
          <p:nvPr>
            <p:ph type="body" sz="quarter" idx="12"/>
          </p:nvPr>
        </p:nvSpPr>
        <p:spPr/>
        <p:txBody>
          <a:bodyPr/>
          <a:lstStyle/>
          <a:p>
            <a:endParaRPr lang="en-CA"/>
          </a:p>
        </p:txBody>
      </p:sp>
      <p:sp>
        <p:nvSpPr>
          <p:cNvPr id="5" name="Text Placeholder 4">
            <a:extLst>
              <a:ext uri="{FF2B5EF4-FFF2-40B4-BE49-F238E27FC236}">
                <a16:creationId xmlns:a16="http://schemas.microsoft.com/office/drawing/2014/main" id="{D3F94D57-1339-A36E-C9A0-EFCA6CA7EB41}"/>
              </a:ext>
            </a:extLst>
          </p:cNvPr>
          <p:cNvSpPr>
            <a:spLocks noGrp="1"/>
          </p:cNvSpPr>
          <p:nvPr>
            <p:ph type="body" sz="quarter" idx="10"/>
          </p:nvPr>
        </p:nvSpPr>
        <p:spPr/>
        <p:txBody>
          <a:bodyPr/>
          <a:lstStyle/>
          <a:p>
            <a:endParaRPr lang="en-CA" dirty="0"/>
          </a:p>
        </p:txBody>
      </p:sp>
      <p:pic>
        <p:nvPicPr>
          <p:cNvPr id="8" name="Picture 7">
            <a:extLst>
              <a:ext uri="{FF2B5EF4-FFF2-40B4-BE49-F238E27FC236}">
                <a16:creationId xmlns:a16="http://schemas.microsoft.com/office/drawing/2014/main" id="{FA13D753-59AC-E3C6-575B-E371E1E4A767}"/>
              </a:ext>
            </a:extLst>
          </p:cNvPr>
          <p:cNvPicPr>
            <a:picLocks noChangeAspect="1"/>
          </p:cNvPicPr>
          <p:nvPr/>
        </p:nvPicPr>
        <p:blipFill rotWithShape="1">
          <a:blip r:embed="rId2"/>
          <a:srcRect t="6665" b="4385"/>
          <a:stretch/>
        </p:blipFill>
        <p:spPr>
          <a:xfrm>
            <a:off x="1986887" y="1513177"/>
            <a:ext cx="20204373" cy="11981029"/>
          </a:xfrm>
          <a:prstGeom prst="rect">
            <a:avLst/>
          </a:prstGeom>
        </p:spPr>
      </p:pic>
    </p:spTree>
    <p:extLst>
      <p:ext uri="{BB962C8B-B14F-4D97-AF65-F5344CB8AC3E}">
        <p14:creationId xmlns:p14="http://schemas.microsoft.com/office/powerpoint/2010/main" val="111141487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60387-F075-4704-A83A-D378FDDFF60E}"/>
              </a:ext>
            </a:extLst>
          </p:cNvPr>
          <p:cNvSpPr>
            <a:spLocks noGrp="1"/>
          </p:cNvSpPr>
          <p:nvPr>
            <p:ph type="title"/>
          </p:nvPr>
        </p:nvSpPr>
        <p:spPr/>
        <p:txBody>
          <a:bodyPr/>
          <a:lstStyle/>
          <a:p>
            <a:r>
              <a:rPr lang="en-US" sz="6000" b="1" dirty="0">
                <a:solidFill>
                  <a:schemeClr val="tx1"/>
                </a:solidFill>
              </a:rPr>
              <a:t>Acknowledgements </a:t>
            </a:r>
            <a:endParaRPr lang="en-CA" sz="6000" b="1" dirty="0">
              <a:solidFill>
                <a:schemeClr val="tx1"/>
              </a:solidFill>
            </a:endParaRPr>
          </a:p>
        </p:txBody>
      </p:sp>
      <p:sp>
        <p:nvSpPr>
          <p:cNvPr id="3" name="Slide Number Placeholder 2">
            <a:extLst>
              <a:ext uri="{FF2B5EF4-FFF2-40B4-BE49-F238E27FC236}">
                <a16:creationId xmlns:a16="http://schemas.microsoft.com/office/drawing/2014/main" id="{0C551D48-4445-4F46-ABE3-B7AB8E18F614}"/>
              </a:ext>
            </a:extLst>
          </p:cNvPr>
          <p:cNvSpPr>
            <a:spLocks noGrp="1"/>
          </p:cNvSpPr>
          <p:nvPr>
            <p:ph type="sldNum" sz="quarter" idx="11"/>
          </p:nvPr>
        </p:nvSpPr>
        <p:spPr>
          <a:xfrm>
            <a:off x="58072" y="12874985"/>
            <a:ext cx="567464" cy="595035"/>
          </a:xfrm>
        </p:spPr>
        <p:txBody>
          <a:bodyPr/>
          <a:lstStyle/>
          <a:p>
            <a:fld id="{86CB4B4D-7CA3-9044-876B-883B54F8677D}" type="slidenum">
              <a:rPr lang="en-CA" sz="3200" smtClean="0">
                <a:solidFill>
                  <a:schemeClr val="tx1"/>
                </a:solidFill>
                <a:latin typeface="Arial Nova" panose="020B0504020202020204" pitchFamily="34" charset="0"/>
              </a:rPr>
              <a:pPr/>
              <a:t>13</a:t>
            </a:fld>
            <a:endParaRPr lang="en-CA" sz="3200" dirty="0">
              <a:solidFill>
                <a:schemeClr val="tx1"/>
              </a:solidFill>
              <a:latin typeface="Arial Nova" panose="020B0504020202020204" pitchFamily="34" charset="0"/>
            </a:endParaRPr>
          </a:p>
        </p:txBody>
      </p:sp>
      <p:sp>
        <p:nvSpPr>
          <p:cNvPr id="5" name="Text Placeholder 4">
            <a:extLst>
              <a:ext uri="{FF2B5EF4-FFF2-40B4-BE49-F238E27FC236}">
                <a16:creationId xmlns:a16="http://schemas.microsoft.com/office/drawing/2014/main" id="{331D9E82-8325-41AB-B24C-409000BF6DF2}"/>
              </a:ext>
            </a:extLst>
          </p:cNvPr>
          <p:cNvSpPr>
            <a:spLocks noGrp="1"/>
          </p:cNvSpPr>
          <p:nvPr>
            <p:ph type="body" sz="quarter" idx="10"/>
          </p:nvPr>
        </p:nvSpPr>
        <p:spPr>
          <a:xfrm>
            <a:off x="17200486" y="1658385"/>
            <a:ext cx="2611101" cy="1585177"/>
          </a:xfrm>
        </p:spPr>
        <p:txBody>
          <a:bodyPr lIns="91440" tIns="45720" rIns="91440" bIns="45720" anchor="t"/>
          <a:lstStyle/>
          <a:p>
            <a:endParaRPr lang="en-US" sz="4000">
              <a:latin typeface="+mn-lt"/>
            </a:endParaRPr>
          </a:p>
          <a:p>
            <a:pPr marL="742950" indent="-742950">
              <a:buFont typeface="+mj-lt"/>
              <a:buAutoNum type="arabicPeriod"/>
            </a:pPr>
            <a:endParaRPr lang="en-US" sz="4000">
              <a:latin typeface="+mn-lt"/>
            </a:endParaRPr>
          </a:p>
          <a:p>
            <a:endParaRPr lang="en-US"/>
          </a:p>
          <a:p>
            <a:pPr marL="0" indent="0">
              <a:buNone/>
            </a:pPr>
            <a:endParaRPr lang="en-CA"/>
          </a:p>
        </p:txBody>
      </p:sp>
      <p:sp>
        <p:nvSpPr>
          <p:cNvPr id="7" name="TextBox 6">
            <a:extLst>
              <a:ext uri="{FF2B5EF4-FFF2-40B4-BE49-F238E27FC236}">
                <a16:creationId xmlns:a16="http://schemas.microsoft.com/office/drawing/2014/main" id="{303C6057-F2AD-52BD-4D1E-FBFCEF2CAEC2}"/>
              </a:ext>
            </a:extLst>
          </p:cNvPr>
          <p:cNvSpPr txBox="1"/>
          <p:nvPr/>
        </p:nvSpPr>
        <p:spPr>
          <a:xfrm>
            <a:off x="403163" y="1844844"/>
            <a:ext cx="23463682" cy="72327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000" dirty="0"/>
              <a:t>This work was primarily funded by: </a:t>
            </a:r>
            <a:br>
              <a:rPr lang="en-US" sz="4000" dirty="0"/>
            </a:br>
            <a:r>
              <a:rPr lang="en-US" sz="4000" dirty="0"/>
              <a:t>NSERC Alliance Grant: Plastics science for a cleaner future (Grant Agreement #: ALLRP 558435-20). </a:t>
            </a:r>
          </a:p>
          <a:p>
            <a:endParaRPr lang="en-US" sz="4000" dirty="0"/>
          </a:p>
          <a:p>
            <a:endParaRPr lang="en-US" sz="4000" dirty="0"/>
          </a:p>
          <a:p>
            <a:endParaRPr lang="en-US" sz="4000" dirty="0"/>
          </a:p>
          <a:p>
            <a:r>
              <a:rPr lang="en-US" sz="4000" dirty="0"/>
              <a:t>Additional funding support is also acknowledged from the following:</a:t>
            </a:r>
          </a:p>
          <a:p>
            <a:pPr marL="457200" indent="-457200" algn="l">
              <a:buFont typeface="Arial" panose="020B0604020202020204" pitchFamily="34" charset="0"/>
              <a:buChar char="•"/>
            </a:pPr>
            <a:r>
              <a:rPr lang="en-US" sz="3200" dirty="0"/>
              <a:t>Global Water Futures (Canada First Research Excellence Fund)</a:t>
            </a:r>
          </a:p>
          <a:p>
            <a:pPr marL="457200" indent="-457200" algn="l">
              <a:buFont typeface="Arial" panose="020B0604020202020204" pitchFamily="34" charset="0"/>
              <a:buChar char="•"/>
            </a:pPr>
            <a:r>
              <a:rPr lang="en-US" sz="3200" dirty="0"/>
              <a:t>The McPike Zima Charitable, the </a:t>
            </a:r>
            <a:r>
              <a:rPr lang="en-US" sz="3200" dirty="0" err="1"/>
              <a:t>PoF</a:t>
            </a:r>
            <a:r>
              <a:rPr lang="en-US" sz="3200" dirty="0"/>
              <a:t> IV program “Changing Earth - Sustaining our Future” Topic 6.4 of the German Helmholtz Association, </a:t>
            </a:r>
          </a:p>
          <a:p>
            <a:pPr marL="457200" indent="-457200" algn="l">
              <a:buFont typeface="Arial" panose="020B0604020202020204" pitchFamily="34" charset="0"/>
              <a:buChar char="•"/>
            </a:pPr>
            <a:r>
              <a:rPr lang="en-US" sz="3200" dirty="0"/>
              <a:t>Research Council of Norway projects REVEAL ANDROMEDA</a:t>
            </a:r>
          </a:p>
          <a:p>
            <a:pPr marL="457200" indent="-457200" algn="l">
              <a:buFont typeface="Arial" panose="020B0604020202020204" pitchFamily="34" charset="0"/>
              <a:buChar char="•"/>
            </a:pPr>
            <a:r>
              <a:rPr lang="en-US" sz="3200" dirty="0" err="1"/>
              <a:t>MicroLEACH</a:t>
            </a:r>
            <a:r>
              <a:rPr lang="en-US" sz="3200" dirty="0"/>
              <a:t> </a:t>
            </a:r>
          </a:p>
          <a:p>
            <a:pPr marL="457200" indent="-457200" algn="l">
              <a:buFont typeface="Arial" panose="020B0604020202020204" pitchFamily="34" charset="0"/>
              <a:buChar char="•"/>
            </a:pPr>
            <a:r>
              <a:rPr lang="en-US" sz="3200" dirty="0"/>
              <a:t>Early-Career Research Fellowship from the Gulf Research Program of the US National Academies of Sciences, Engineering, and Medicine</a:t>
            </a:r>
          </a:p>
          <a:p>
            <a:pPr marL="457200" indent="-457200" algn="l">
              <a:buFont typeface="Arial" panose="020B0604020202020204" pitchFamily="34" charset="0"/>
              <a:buChar char="•"/>
            </a:pPr>
            <a:r>
              <a:rPr lang="en-US" sz="3200" dirty="0"/>
              <a:t>European Union’s Horizon 2020 Coordination and Support Action </a:t>
            </a:r>
            <a:r>
              <a:rPr lang="en-US" sz="3200" dirty="0" err="1"/>
              <a:t>Programme</a:t>
            </a:r>
            <a:endParaRPr lang="en-US" sz="3200" dirty="0"/>
          </a:p>
          <a:p>
            <a:pPr marL="457200" indent="-457200" algn="l">
              <a:buFont typeface="Arial" panose="020B0604020202020204" pitchFamily="34" charset="0"/>
              <a:buChar char="•"/>
            </a:pPr>
            <a:r>
              <a:rPr lang="en-US" sz="3200" dirty="0"/>
              <a:t>The Union Horizon 2020 research and innovation program under Marie </a:t>
            </a:r>
            <a:r>
              <a:rPr lang="en-US" sz="3200" dirty="0" err="1"/>
              <a:t>Skłodowska</a:t>
            </a:r>
            <a:r>
              <a:rPr lang="en-US" sz="3200" dirty="0"/>
              <a:t>-Curie grant agreement no. 838237-OPTIMISE.</a:t>
            </a:r>
            <a:endParaRPr lang="en-CA" sz="3200" dirty="0"/>
          </a:p>
        </p:txBody>
      </p:sp>
      <p:pic>
        <p:nvPicPr>
          <p:cNvPr id="6" name="Picture 5" descr="Logo&#10;&#10;Description automatically generated">
            <a:extLst>
              <a:ext uri="{FF2B5EF4-FFF2-40B4-BE49-F238E27FC236}">
                <a16:creationId xmlns:a16="http://schemas.microsoft.com/office/drawing/2014/main" id="{261F68FF-DE8C-8CF7-0A22-AB40E13633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0049" y="3320700"/>
            <a:ext cx="3189909" cy="1594955"/>
          </a:xfrm>
          <a:prstGeom prst="rect">
            <a:avLst/>
          </a:prstGeom>
        </p:spPr>
      </p:pic>
      <p:pic>
        <p:nvPicPr>
          <p:cNvPr id="1026" name="Picture 2" descr="Canada First Research Excellence Fund Programs - Research - University of  Saskatchewan">
            <a:extLst>
              <a:ext uri="{FF2B5EF4-FFF2-40B4-BE49-F238E27FC236}">
                <a16:creationId xmlns:a16="http://schemas.microsoft.com/office/drawing/2014/main" id="{CB4B08A2-E9C2-82A7-E78A-F94B78549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0025" y="10754780"/>
            <a:ext cx="1306820" cy="13068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Helmholtz Association of German Research Centres | ORION Open Science">
            <a:extLst>
              <a:ext uri="{FF2B5EF4-FFF2-40B4-BE49-F238E27FC236}">
                <a16:creationId xmlns:a16="http://schemas.microsoft.com/office/drawing/2014/main" id="{A6CDEE57-1E40-551B-1EAF-485A122F64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4463" y="10508870"/>
            <a:ext cx="3428931" cy="15965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Research Council of Norway | DORA">
            <a:extLst>
              <a:ext uri="{FF2B5EF4-FFF2-40B4-BE49-F238E27FC236}">
                <a16:creationId xmlns:a16="http://schemas.microsoft.com/office/drawing/2014/main" id="{B665FA7F-0C92-9DEC-DB70-5281ED3B5F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0318" y="12426867"/>
            <a:ext cx="4634301" cy="8775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icroLEACH - NIVA">
            <a:extLst>
              <a:ext uri="{FF2B5EF4-FFF2-40B4-BE49-F238E27FC236}">
                <a16:creationId xmlns:a16="http://schemas.microsoft.com/office/drawing/2014/main" id="{AE4C95A9-8DCB-043C-067C-50E5366967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0049" y="10711188"/>
            <a:ext cx="4215770" cy="139427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ational Academies Gulf Research Program Announces 2020 Class of Science  Policy Fellows | National Academies">
            <a:extLst>
              <a:ext uri="{FF2B5EF4-FFF2-40B4-BE49-F238E27FC236}">
                <a16:creationId xmlns:a16="http://schemas.microsoft.com/office/drawing/2014/main" id="{3A8E5724-CED6-0365-D487-620904E88272}"/>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4034" b="14937"/>
          <a:stretch/>
        </p:blipFill>
        <p:spPr bwMode="auto">
          <a:xfrm>
            <a:off x="1827390" y="12061600"/>
            <a:ext cx="3525132" cy="140842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General information - EUROqCHARM">
            <a:extLst>
              <a:ext uri="{FF2B5EF4-FFF2-40B4-BE49-F238E27FC236}">
                <a16:creationId xmlns:a16="http://schemas.microsoft.com/office/drawing/2014/main" id="{896EAC55-F560-635B-5135-855DDBC6732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968326" y="12281415"/>
            <a:ext cx="2902831" cy="99992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artners — PMDP">
            <a:extLst>
              <a:ext uri="{FF2B5EF4-FFF2-40B4-BE49-F238E27FC236}">
                <a16:creationId xmlns:a16="http://schemas.microsoft.com/office/drawing/2014/main" id="{EDE2E5E6-DA80-8790-DD3A-D21CE76AA8E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478" t="14956" r="10994" b="15986"/>
          <a:stretch/>
        </p:blipFill>
        <p:spPr bwMode="auto">
          <a:xfrm>
            <a:off x="16333615" y="10956657"/>
            <a:ext cx="3477972" cy="112768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Donate Bitcoin to Moore Institute for Plastic Pollution Research | The  Giving Block">
            <a:extLst>
              <a:ext uri="{FF2B5EF4-FFF2-40B4-BE49-F238E27FC236}">
                <a16:creationId xmlns:a16="http://schemas.microsoft.com/office/drawing/2014/main" id="{C1A9BE2F-2357-C51C-21D1-28BB25DF92B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6088" r="13459"/>
          <a:stretch/>
        </p:blipFill>
        <p:spPr bwMode="auto">
          <a:xfrm>
            <a:off x="281915" y="10685807"/>
            <a:ext cx="1342127"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Start Of The Horizon 2020 Research and Innovation Project, IMPACTOUR">
            <a:extLst>
              <a:ext uri="{FF2B5EF4-FFF2-40B4-BE49-F238E27FC236}">
                <a16:creationId xmlns:a16="http://schemas.microsoft.com/office/drawing/2014/main" id="{FE1948B6-5AC9-C89E-58C8-FEDCA8D1FCA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920" t="12135" r="4082" b="9934"/>
          <a:stretch/>
        </p:blipFill>
        <p:spPr bwMode="auto">
          <a:xfrm>
            <a:off x="19274865" y="12299717"/>
            <a:ext cx="4095313" cy="105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97461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60387-F075-4704-A83A-D378FDDFF60E}"/>
              </a:ext>
            </a:extLst>
          </p:cNvPr>
          <p:cNvSpPr>
            <a:spLocks noGrp="1"/>
          </p:cNvSpPr>
          <p:nvPr>
            <p:ph type="title"/>
          </p:nvPr>
        </p:nvSpPr>
        <p:spPr/>
        <p:txBody>
          <a:bodyPr/>
          <a:lstStyle/>
          <a:p>
            <a:r>
              <a:rPr lang="en-US" sz="6000" b="1">
                <a:solidFill>
                  <a:schemeClr val="tx1"/>
                </a:solidFill>
              </a:rPr>
              <a:t>Data availability statement &amp; Acknowledgments </a:t>
            </a:r>
            <a:endParaRPr lang="en-CA" sz="6000" b="1">
              <a:solidFill>
                <a:schemeClr val="tx1"/>
              </a:solidFill>
            </a:endParaRPr>
          </a:p>
        </p:txBody>
      </p:sp>
      <p:sp>
        <p:nvSpPr>
          <p:cNvPr id="3" name="Slide Number Placeholder 2">
            <a:extLst>
              <a:ext uri="{FF2B5EF4-FFF2-40B4-BE49-F238E27FC236}">
                <a16:creationId xmlns:a16="http://schemas.microsoft.com/office/drawing/2014/main" id="{0C551D48-4445-4F46-ABE3-B7AB8E18F614}"/>
              </a:ext>
            </a:extLst>
          </p:cNvPr>
          <p:cNvSpPr>
            <a:spLocks noGrp="1"/>
          </p:cNvSpPr>
          <p:nvPr>
            <p:ph type="sldNum" sz="quarter" idx="11"/>
          </p:nvPr>
        </p:nvSpPr>
        <p:spPr/>
        <p:txBody>
          <a:bodyPr/>
          <a:lstStyle/>
          <a:p>
            <a:fld id="{86CB4B4D-7CA3-9044-876B-883B54F8677D}" type="slidenum">
              <a:rPr lang="en-CA" smtClean="0"/>
              <a:pPr/>
              <a:t>14</a:t>
            </a:fld>
            <a:endParaRPr lang="en-CA"/>
          </a:p>
        </p:txBody>
      </p:sp>
      <p:sp>
        <p:nvSpPr>
          <p:cNvPr id="5" name="Text Placeholder 4">
            <a:extLst>
              <a:ext uri="{FF2B5EF4-FFF2-40B4-BE49-F238E27FC236}">
                <a16:creationId xmlns:a16="http://schemas.microsoft.com/office/drawing/2014/main" id="{331D9E82-8325-41AB-B24C-409000BF6DF2}"/>
              </a:ext>
            </a:extLst>
          </p:cNvPr>
          <p:cNvSpPr>
            <a:spLocks noGrp="1"/>
          </p:cNvSpPr>
          <p:nvPr>
            <p:ph type="body" sz="quarter" idx="10"/>
          </p:nvPr>
        </p:nvSpPr>
        <p:spPr/>
        <p:txBody>
          <a:bodyPr lIns="91440" tIns="45720" rIns="91440" bIns="45720" anchor="t"/>
          <a:lstStyle/>
          <a:p>
            <a:endParaRPr lang="en-US" sz="4000" dirty="0">
              <a:latin typeface="+mn-lt"/>
            </a:endParaRPr>
          </a:p>
          <a:p>
            <a:pPr marL="742950" indent="-742950">
              <a:buFont typeface="+mj-lt"/>
              <a:buAutoNum type="arabicPeriod"/>
            </a:pPr>
            <a:endParaRPr lang="en-US" sz="4000" dirty="0">
              <a:latin typeface="+mn-lt"/>
            </a:endParaRPr>
          </a:p>
          <a:p>
            <a:endParaRPr lang="en-US" dirty="0"/>
          </a:p>
          <a:p>
            <a:pPr marL="0" indent="0">
              <a:buNone/>
            </a:pPr>
            <a:endParaRPr lang="en-CA" dirty="0"/>
          </a:p>
        </p:txBody>
      </p:sp>
      <p:sp>
        <p:nvSpPr>
          <p:cNvPr id="8" name="TextBox 7">
            <a:extLst>
              <a:ext uri="{FF2B5EF4-FFF2-40B4-BE49-F238E27FC236}">
                <a16:creationId xmlns:a16="http://schemas.microsoft.com/office/drawing/2014/main" id="{B2D3D28E-3D63-BC9D-5A62-389E1DD6091E}"/>
              </a:ext>
            </a:extLst>
          </p:cNvPr>
          <p:cNvSpPr txBox="1"/>
          <p:nvPr/>
        </p:nvSpPr>
        <p:spPr>
          <a:xfrm>
            <a:off x="3645313" y="2587502"/>
            <a:ext cx="15651332"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a:solidFill>
                  <a:schemeClr val="tx1"/>
                </a:solidFill>
              </a:rPr>
              <a:t>The datasets generated and </a:t>
            </a:r>
            <a:r>
              <a:rPr lang="en-US" sz="6000" err="1">
                <a:solidFill>
                  <a:schemeClr val="tx1"/>
                </a:solidFill>
              </a:rPr>
              <a:t>analysed</a:t>
            </a:r>
            <a:r>
              <a:rPr lang="en-US" sz="6000">
                <a:solidFill>
                  <a:schemeClr val="tx1"/>
                </a:solidFill>
              </a:rPr>
              <a:t> in this study can be found in the Federated Research Data Repository at https://doi.org/10.20383/102.0476</a:t>
            </a:r>
            <a:endParaRPr lang="en-CA" sz="6000">
              <a:solidFill>
                <a:schemeClr val="tx1"/>
              </a:solidFill>
            </a:endParaRPr>
          </a:p>
        </p:txBody>
      </p:sp>
      <p:sp>
        <p:nvSpPr>
          <p:cNvPr id="6" name="TextBox 5">
            <a:extLst>
              <a:ext uri="{FF2B5EF4-FFF2-40B4-BE49-F238E27FC236}">
                <a16:creationId xmlns:a16="http://schemas.microsoft.com/office/drawing/2014/main" id="{BF345B60-B17B-533C-6746-D711A792FAFD}"/>
              </a:ext>
            </a:extLst>
          </p:cNvPr>
          <p:cNvSpPr txBox="1"/>
          <p:nvPr/>
        </p:nvSpPr>
        <p:spPr>
          <a:xfrm>
            <a:off x="3645313" y="6172707"/>
            <a:ext cx="15651332" cy="5632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dirty="0">
                <a:solidFill>
                  <a:schemeClr val="tx1"/>
                </a:solidFill>
              </a:rPr>
              <a:t>Special thank you to Dr. Martin Wagner at the Norwegian University of Science and Technology for his inputs during project conceptualization and on an earlier draft of manuscript and to Ms. Mickey Nielsen at the University of Waterloo for her project coordination support.</a:t>
            </a:r>
            <a:endParaRPr lang="en-CA" sz="6000" dirty="0">
              <a:solidFill>
                <a:schemeClr val="tx1"/>
              </a:solidFill>
            </a:endParaRPr>
          </a:p>
        </p:txBody>
      </p:sp>
    </p:spTree>
    <p:extLst>
      <p:ext uri="{BB962C8B-B14F-4D97-AF65-F5344CB8AC3E}">
        <p14:creationId xmlns:p14="http://schemas.microsoft.com/office/powerpoint/2010/main" val="186917986"/>
      </p:ext>
    </p:extLst>
  </p:cSld>
  <p:clrMapOvr>
    <a:masterClrMapping/>
  </p:clrMapOvr>
  <p:transition spd="med"/>
</p:sld>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White">
  <a:themeElements>
    <a:clrScheme name="Custom 5">
      <a:dk1>
        <a:srgbClr val="000000"/>
      </a:dk1>
      <a:lt1>
        <a:srgbClr val="FFFFFF"/>
      </a:lt1>
      <a:dk2>
        <a:srgbClr val="53585F"/>
      </a:dk2>
      <a:lt2>
        <a:srgbClr val="DCDEE0"/>
      </a:lt2>
      <a:accent1>
        <a:srgbClr val="0365C0"/>
      </a:accent1>
      <a:accent2>
        <a:srgbClr val="00882B"/>
      </a:accent2>
      <a:accent3>
        <a:srgbClr val="BFBFBF"/>
      </a:accent3>
      <a:accent4>
        <a:srgbClr val="0365C0"/>
      </a:accent4>
      <a:accent5>
        <a:srgbClr val="8EC7FD"/>
      </a:accent5>
      <a:accent6>
        <a:srgbClr val="773F9B"/>
      </a:accent6>
      <a:hlink>
        <a:srgbClr val="0000FF"/>
      </a:hlink>
      <a:folHlink>
        <a:srgbClr val="FF00FF"/>
      </a:folHlink>
    </a:clrScheme>
    <a:fontScheme name="Gill Sans">
      <a:majorFont>
        <a:latin typeface="Gill Sans"/>
        <a:ea typeface="Helvetica Light"/>
        <a:cs typeface="Helvetica Light"/>
      </a:majorFont>
      <a:minorFont>
        <a:latin typeface="Gill Sans"/>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defRPr sz="2400" dirty="0">
            <a:solidFill>
              <a:srgbClr val="4F4F4F"/>
            </a:solidFill>
          </a:defRPr>
        </a:defPPr>
      </a:lst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non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800" b="0" i="0" u="none" strike="noStrike" cap="none" spc="0" normalizeH="0" baseline="0" dirty="0">
            <a:ln>
              <a:noFill/>
            </a:ln>
            <a:solidFill>
              <a:srgbClr val="4F4F4F"/>
            </a:solidFill>
            <a:effectLst/>
            <a:uFillTx/>
            <a:latin typeface="Gill Sans"/>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RodTemplate.potx" id="{2A2525C6-0E50-46C2-B4F4-172B3B245D96}" vid="{C77463A1-1CA8-4B32-83AA-5982BD2CC008}"/>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23e2c5a-5ba9-4d46-9733-3b32701d5b0b">
      <UserInfo>
        <DisplayName>Mary Kruk</DisplayName>
        <AccountId>23</AccountId>
        <AccountType/>
      </UserInfo>
    </SharedWithUsers>
    <lcf76f155ced4ddcb4097134ff3c332f xmlns="0ce06d4f-b28e-4777-adc6-2f93a0942893">
      <Terms xmlns="http://schemas.microsoft.com/office/infopath/2007/PartnerControls"/>
    </lcf76f155ced4ddcb4097134ff3c332f>
    <TaxCatchAll xmlns="d23e2c5a-5ba9-4d46-9733-3b32701d5b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8B3AF52732C5438AE01D2B4A3140E9" ma:contentTypeVersion="15" ma:contentTypeDescription="Create a new document." ma:contentTypeScope="" ma:versionID="758f655e5b388e80cc53da1d37717e4b">
  <xsd:schema xmlns:xsd="http://www.w3.org/2001/XMLSchema" xmlns:xs="http://www.w3.org/2001/XMLSchema" xmlns:p="http://schemas.microsoft.com/office/2006/metadata/properties" xmlns:ns2="0ce06d4f-b28e-4777-adc6-2f93a0942893" xmlns:ns3="d23e2c5a-5ba9-4d46-9733-3b32701d5b0b" targetNamespace="http://schemas.microsoft.com/office/2006/metadata/properties" ma:root="true" ma:fieldsID="1f76c1ccc4f6224bec2a3aeabb1d5ab9" ns2:_="" ns3:_="">
    <xsd:import namespace="0ce06d4f-b28e-4777-adc6-2f93a0942893"/>
    <xsd:import namespace="d23e2c5a-5ba9-4d46-9733-3b32701d5b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e06d4f-b28e-4777-adc6-2f93a0942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906fe-3e8e-4b22-a6fd-bde302b9218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23e2c5a-5ba9-4d46-9733-3b32701d5b0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762eeaad-93a0-4e55-8617-e6f5f1c5ee76}" ma:internalName="TaxCatchAll" ma:showField="CatchAllData" ma:web="d23e2c5a-5ba9-4d46-9733-3b32701d5b0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321289-9ACC-480E-9935-EE25D4385509}">
  <ds:schemaRefs>
    <ds:schemaRef ds:uri="http://schemas.microsoft.com/sharepoint/v3/contenttype/forms"/>
  </ds:schemaRefs>
</ds:datastoreItem>
</file>

<file path=customXml/itemProps2.xml><?xml version="1.0" encoding="utf-8"?>
<ds:datastoreItem xmlns:ds="http://schemas.openxmlformats.org/officeDocument/2006/customXml" ds:itemID="{872D2EAA-4277-4432-A1C7-B7434B8A740E}">
  <ds:schemaRefs>
    <ds:schemaRef ds:uri="http://purl.org/dc/dcmitype/"/>
    <ds:schemaRef ds:uri="http://schemas.microsoft.com/office/2006/metadata/properties"/>
    <ds:schemaRef ds:uri="e2a7af89-260d-450d-892c-eee7f6f09eda"/>
    <ds:schemaRef ds:uri="http://schemas.microsoft.com/office/2006/documentManagement/types"/>
    <ds:schemaRef ds:uri="http://schemas.microsoft.com/office/infopath/2007/PartnerControls"/>
    <ds:schemaRef ds:uri="http://purl.org/dc/elements/1.1/"/>
    <ds:schemaRef ds:uri="965882ff-ec53-48c1-938f-f2e5eb287423"/>
    <ds:schemaRef ds:uri="http://www.w3.org/XML/1998/namespace"/>
    <ds:schemaRef ds:uri="http://schemas.openxmlformats.org/package/2006/metadata/core-properties"/>
    <ds:schemaRef ds:uri="http://purl.org/dc/terms/"/>
    <ds:schemaRef ds:uri="d23e2c5a-5ba9-4d46-9733-3b32701d5b0b"/>
    <ds:schemaRef ds:uri="0ce06d4f-b28e-4777-adc6-2f93a0942893"/>
  </ds:schemaRefs>
</ds:datastoreItem>
</file>

<file path=customXml/itemProps3.xml><?xml version="1.0" encoding="utf-8"?>
<ds:datastoreItem xmlns:ds="http://schemas.openxmlformats.org/officeDocument/2006/customXml" ds:itemID="{E2B26AEC-1588-4585-836D-EB6F88ACE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e06d4f-b28e-4777-adc6-2f93a0942893"/>
    <ds:schemaRef ds:uri="d23e2c5a-5ba9-4d46-9733-3b32701d5b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RodTemplate</Template>
  <TotalTime>381</TotalTime>
  <Words>1363</Words>
  <Application>Microsoft Office PowerPoint</Application>
  <PresentationFormat>Custom</PresentationFormat>
  <Paragraphs>160</Paragraphs>
  <Slides>14</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Arial Narrow</vt:lpstr>
      <vt:lpstr>Arial Nova</vt:lpstr>
      <vt:lpstr>Calibri</vt:lpstr>
      <vt:lpstr>Courier New</vt:lpstr>
      <vt:lpstr>Gill Sans</vt:lpstr>
      <vt:lpstr>Helvetica Light</vt:lpstr>
      <vt:lpstr>Helvetica Neue</vt:lpstr>
      <vt:lpstr>Lucida Grande</vt:lpstr>
      <vt:lpstr>Segoe UI</vt:lpstr>
      <vt:lpstr>Times New Roman</vt:lpstr>
      <vt:lpstr>White</vt:lpstr>
      <vt:lpstr>PowerPoint Presentation</vt:lpstr>
      <vt:lpstr>Background &amp; Motivation</vt:lpstr>
      <vt:lpstr>Goal</vt:lpstr>
      <vt:lpstr>Methods: Evaluating data sharing in (1) articles and (2) repository datasets</vt:lpstr>
      <vt:lpstr>Data sharing trends in peer-reviewed articles</vt:lpstr>
      <vt:lpstr>How are data being shared?</vt:lpstr>
      <vt:lpstr>Comparing trends: publications vs. data sharing</vt:lpstr>
      <vt:lpstr>Datasets in repositories: repositories used and file accessibility</vt:lpstr>
      <vt:lpstr>Metadata attributes: Are open data adequately described? </vt:lpstr>
      <vt:lpstr>Recommendations</vt:lpstr>
      <vt:lpstr>Conclusions</vt:lpstr>
      <vt:lpstr>Read more about this work</vt:lpstr>
      <vt:lpstr>Acknowledgements </vt:lpstr>
      <vt:lpstr>Data availability statement &amp; Acknowledgments </vt:lpstr>
    </vt:vector>
  </TitlesOfParts>
  <Company>University of Waterloo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Rodney Smith</dc:creator>
  <cp:lastModifiedBy>Steph Slowinski</cp:lastModifiedBy>
  <cp:revision>9</cp:revision>
  <cp:lastPrinted>2019-11-01T14:26:21Z</cp:lastPrinted>
  <dcterms:created xsi:type="dcterms:W3CDTF">2019-05-30T01:00:37Z</dcterms:created>
  <dcterms:modified xsi:type="dcterms:W3CDTF">2023-01-31T19:11:24Z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0x0101002F8B3AF52732C5438AE01D2B4A3140E9</vt:lpwstr>
  </property>
</Properties>
</file>