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7"/>
  </p:notesMasterIdLst>
  <p:sldIdLst>
    <p:sldId id="256" r:id="rId2"/>
    <p:sldId id="270" r:id="rId3"/>
    <p:sldId id="258" r:id="rId4"/>
    <p:sldId id="259" r:id="rId5"/>
    <p:sldId id="260" r:id="rId6"/>
    <p:sldId id="261" r:id="rId7"/>
    <p:sldId id="304" r:id="rId8"/>
    <p:sldId id="305" r:id="rId9"/>
    <p:sldId id="263" r:id="rId10"/>
    <p:sldId id="264" r:id="rId11"/>
    <p:sldId id="265" r:id="rId12"/>
    <p:sldId id="262" r:id="rId13"/>
    <p:sldId id="267" r:id="rId14"/>
    <p:sldId id="266" r:id="rId15"/>
    <p:sldId id="268" r:id="rId16"/>
    <p:sldId id="295" r:id="rId17"/>
    <p:sldId id="271" r:id="rId18"/>
    <p:sldId id="296" r:id="rId19"/>
    <p:sldId id="275" r:id="rId20"/>
    <p:sldId id="278" r:id="rId21"/>
    <p:sldId id="279" r:id="rId22"/>
    <p:sldId id="281" r:id="rId23"/>
    <p:sldId id="300" r:id="rId24"/>
    <p:sldId id="301" r:id="rId25"/>
    <p:sldId id="282" r:id="rId26"/>
    <p:sldId id="306" r:id="rId27"/>
    <p:sldId id="298" r:id="rId28"/>
    <p:sldId id="307" r:id="rId29"/>
    <p:sldId id="286" r:id="rId30"/>
    <p:sldId id="287" r:id="rId31"/>
    <p:sldId id="302" r:id="rId32"/>
    <p:sldId id="288" r:id="rId33"/>
    <p:sldId id="289" r:id="rId34"/>
    <p:sldId id="308" r:id="rId35"/>
    <p:sldId id="290" r:id="rId36"/>
    <p:sldId id="273" r:id="rId37"/>
    <p:sldId id="297" r:id="rId38"/>
    <p:sldId id="299" r:id="rId39"/>
    <p:sldId id="274" r:id="rId40"/>
    <p:sldId id="291" r:id="rId41"/>
    <p:sldId id="309" r:id="rId42"/>
    <p:sldId id="292" r:id="rId43"/>
    <p:sldId id="310" r:id="rId44"/>
    <p:sldId id="293" r:id="rId45"/>
    <p:sldId id="294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89" autoAdjust="0"/>
    <p:restoredTop sz="72759" autoAdjust="0"/>
  </p:normalViewPr>
  <p:slideViewPr>
    <p:cSldViewPr>
      <p:cViewPr varScale="1">
        <p:scale>
          <a:sx n="96" d="100"/>
          <a:sy n="96" d="100"/>
        </p:scale>
        <p:origin x="-247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A5654-9CAE-4325-A96F-90363E62AF84}" type="datetimeFigureOut">
              <a:rPr lang="en-CA" smtClean="0"/>
              <a:pPr/>
              <a:t>2015-02-20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8F24E-278E-4493-8D4E-5635ED5757A6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66605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1</a:t>
            </a:fld>
            <a:endParaRPr lang="en-C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37158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3</a:t>
            </a:fld>
            <a:endParaRPr lang="en-C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24553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5</a:t>
            </a:fld>
            <a:endParaRPr lang="en-CA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97941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9</a:t>
            </a:fld>
            <a:endParaRPr lang="en-CA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10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023017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11</a:t>
            </a:fld>
            <a:endParaRPr lang="en-CA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12</a:t>
            </a:fld>
            <a:endParaRPr lang="en-CA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13</a:t>
            </a:fld>
            <a:endParaRPr lang="en-CA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14</a:t>
            </a:fld>
            <a:endParaRPr lang="en-CA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15</a:t>
            </a:fld>
            <a:endParaRPr lang="en-CA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16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69108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17</a:t>
            </a:fld>
            <a:endParaRPr lang="en-CA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Trust - https://www.flickr.com/photos/criminalintent/3661629219 Lars</a:t>
            </a:r>
            <a:r>
              <a:rPr lang="en-US" baseline="0" dirty="0" smtClean="0"/>
              <a:t> Ploughman, 2009.</a:t>
            </a:r>
          </a:p>
          <a:p>
            <a:r>
              <a:rPr lang="en-US" baseline="0" dirty="0" smtClean="0"/>
              <a:t>LCSH- https://www.flickr.com/photos/codlibrary/2283643045 C.O.D. Library, 2008</a:t>
            </a:r>
          </a:p>
          <a:p>
            <a:r>
              <a:rPr lang="en-US" baseline="0" dirty="0" smtClean="0"/>
              <a:t>Manga - https://www.flickr.com/photos/klara/4553380171 </a:t>
            </a:r>
            <a:r>
              <a:rPr lang="en-US" baseline="0" dirty="0" err="1" smtClean="0"/>
              <a:t>Klara</a:t>
            </a:r>
            <a:r>
              <a:rPr lang="en-US" baseline="0" dirty="0" smtClean="0"/>
              <a:t>, </a:t>
            </a:r>
            <a:r>
              <a:rPr lang="en-US" baseline="0" dirty="0" smtClean="0"/>
              <a:t>2010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18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336681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19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248626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20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74112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21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69162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22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44313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23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953823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24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405669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25</a:t>
            </a:fld>
            <a:endParaRPr lang="en-CA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26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962318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27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954940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28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732971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29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407760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30</a:t>
            </a:fld>
            <a:endParaRPr lang="en-CA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31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223352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32</a:t>
            </a:fld>
            <a:endParaRPr lang="en-CA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33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756144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34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166621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35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776740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for the new slides added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39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015864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43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881626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44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8816268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F24E-278E-4493-8D4E-5635ED5757A6}" type="slidenum">
              <a:rPr lang="en-CA" smtClean="0"/>
              <a:pPr/>
              <a:t>45</a:t>
            </a:fld>
            <a:endParaRPr lang="en-C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1C2E1-AAC5-4AC5-BE6E-178D891678C3}" type="datetime1">
              <a:rPr lang="en-CA" smtClean="0"/>
              <a:pPr/>
              <a:t>2015-02-20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8909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F95C-0021-47C3-9133-8FCCB6BCEB4C}" type="datetime1">
              <a:rPr lang="en-CA" smtClean="0"/>
              <a:pPr/>
              <a:t>2015-02-20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6956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693-FD85-4108-9F0F-7A8B4DEAAB2D}" type="datetime1">
              <a:rPr lang="en-CA" smtClean="0"/>
              <a:pPr/>
              <a:t>2015-02-20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3307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A03F-9FB7-461E-818A-2373D315AE33}" type="datetime1">
              <a:rPr lang="en-CA" smtClean="0"/>
              <a:pPr/>
              <a:t>2015-02-20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3835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6BA54-B793-408F-94E6-9F1CF625B289}" type="datetime1">
              <a:rPr lang="en-CA" smtClean="0"/>
              <a:pPr/>
              <a:t>2015-02-20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25184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C80D-7B48-4F27-BEA9-B49133A96C2F}" type="datetime1">
              <a:rPr lang="en-CA" smtClean="0"/>
              <a:pPr/>
              <a:t>2015-02-20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55111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FED57-867F-402E-8DF0-F894232D2205}" type="datetime1">
              <a:rPr lang="en-CA" smtClean="0"/>
              <a:pPr/>
              <a:t>2015-02-20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17904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C66FE-71B7-4A06-8F97-5CECD035AD22}" type="datetime1">
              <a:rPr lang="en-CA" smtClean="0"/>
              <a:pPr/>
              <a:t>2015-02-20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391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86A5-E23D-4634-B82A-E7DCE8BAAED3}" type="datetime1">
              <a:rPr lang="en-CA" smtClean="0"/>
              <a:pPr/>
              <a:t>2015-02-20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35124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366DB-2746-42A1-BD3F-C4F51ED47031}" type="datetime1">
              <a:rPr lang="en-CA" smtClean="0"/>
              <a:pPr/>
              <a:t>2015-02-20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74656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E7FF8-D184-4B4E-82F9-81DD635E3CF4}" type="datetime1">
              <a:rPr lang="en-CA" smtClean="0"/>
              <a:pPr/>
              <a:t>2015-02-20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28526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C0FD7-B559-4160-BC35-E9877E744358}" type="datetime1">
              <a:rPr lang="en-CA" smtClean="0"/>
              <a:pPr/>
              <a:t>2015-02-20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71AA-6CC3-49D3-BCC2-49F0C97B286E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300414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Linked_data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Margaret_Atwood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dbpedia.org/page/Margaret_Atwood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xmlns.com/foaf/spec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chema.org/genre" TargetMode="External"/><Relationship Id="rId4" Type="http://schemas.openxmlformats.org/officeDocument/2006/relationships/hyperlink" Target="http://dublincore.org/documents/2012/06/14/dcmi-terms/?v=term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dbpedia.org/data/Margaret_Atwood.n3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2001/09/03-ecdl/sweb.pn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od-cloud.net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viaf.org/viaf/98029748" TargetMode="Externa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vocab.getty.edu/" TargetMode="External"/><Relationship Id="rId5" Type="http://schemas.openxmlformats.org/officeDocument/2006/relationships/hyperlink" Target="http://id.loc.gov/" TargetMode="External"/><Relationship Id="rId4" Type="http://schemas.openxmlformats.org/officeDocument/2006/relationships/hyperlink" Target="http://www.bac-lac.gc.ca/eng/news/Pages/canadian-subject-headings-skos-rdf-format.aspx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cat.org/oclc/10277993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viaf.org/viaf/265365743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amesbury.mvlc.org/eg/opac/record/1266238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hyperlink" Target="http://schema.org/InStock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kcoyle.blogspot.ca/2012/10/is-linked-data-answer.html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muninn-project.org/node/3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anadiana.ca/sites/pub.canadiana.ca/files/PCDHN%20Proof-of-concept_Final-Report-ENG_0.pdf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hyperlink" Target="https://www.deutsche-digitale-bibliothek.de/entity/11850553X?query=johann+sebastian+bach&amp;rows=20&amp;offset=0&amp;viewType=list&amp;firstHit=ENM7WVTEHB72BSRO2RFOINNLVAHPHYUV&amp;lastHit=lasthit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agris.fao.org/agris-search/search.do?recordID=PH2007001770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ahitchens" TargetMode="External"/><Relationship Id="rId2" Type="http://schemas.openxmlformats.org/officeDocument/2006/relationships/hyperlink" Target="mailto:ahitchen@uwaterloo.c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hyperlink" Target="http://creativecommons.org/licenses/by-sa/4.0/" TargetMode="External"/><Relationship Id="rId4" Type="http://schemas.openxmlformats.org/officeDocument/2006/relationships/hyperlink" Target="http://www.slideshare.net/aehitchens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codlibrary/2283643045" TargetMode="External"/><Relationship Id="rId2" Type="http://schemas.openxmlformats.org/officeDocument/2006/relationships/hyperlink" Target="https://www.flickr.com/photos/criminalintent/366162921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lickr.com/photos/klara/4553380171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evalottchen/5232656622" TargetMode="External"/><Relationship Id="rId2" Type="http://schemas.openxmlformats.org/officeDocument/2006/relationships/hyperlink" Target="https://www.flickr.com/photos/14617207@N00/487211147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lickr.com/photos/austinevan/3316195479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3.org/TR/rdf11-primer/" TargetMode="External"/><Relationship Id="rId3" Type="http://schemas.openxmlformats.org/officeDocument/2006/relationships/hyperlink" Target="http://www.ted.com/talks/tim_berners_lee_on_the_next_web.html" TargetMode="External"/><Relationship Id="rId7" Type="http://schemas.openxmlformats.org/officeDocument/2006/relationships/hyperlink" Target="http://linkeddata.org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inkeddatabook.com/editions/1.0/" TargetMode="External"/><Relationship Id="rId5" Type="http://schemas.openxmlformats.org/officeDocument/2006/relationships/hyperlink" Target="http://www.metapress.com.proxy.lib.uwaterloo.ca/content/g212v1783607/" TargetMode="External"/><Relationship Id="rId4" Type="http://schemas.openxmlformats.org/officeDocument/2006/relationships/hyperlink" Target="http://kcoyle.blogspot.ca/2012/10/is-linked-data-answer.html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i.org/topics/information-access-retrieval/linked-data-for-libraries/" TargetMode="External"/><Relationship Id="rId2" Type="http://schemas.openxmlformats.org/officeDocument/2006/relationships/hyperlink" Target="http://blogs.library.duke.edu/bitstreams/2014/03/27/schema-org-and-google-for-local-discovery-some-key-takeaway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logs.getty.edu/iris/art-architecture-thesaurus-now-available-as-linked-open-data/" TargetMode="External"/><Relationship Id="rId5" Type="http://schemas.openxmlformats.org/officeDocument/2006/relationships/hyperlink" Target="http://slides.com/swyoung/access-2014-linked-data-is-people/embed?style=light" TargetMode="External"/><Relationship Id="rId4" Type="http://schemas.openxmlformats.org/officeDocument/2006/relationships/hyperlink" Target="http://www.theeuropeanlibrary.org/tel4/newsitem/5700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jordan/easyLOD" TargetMode="External"/><Relationship Id="rId2" Type="http://schemas.openxmlformats.org/officeDocument/2006/relationships/hyperlink" Target="http://aims.fao.org/openagri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gelu.org/wp-content/uploads/2011/09/igelu11_dbpedia_integration_in_primo-Krabo.pdf" TargetMode="External"/><Relationship Id="rId5" Type="http://schemas.openxmlformats.org/officeDocument/2006/relationships/hyperlink" Target="http://commonplace.net/2013/11/the-poor-persons-linked-open-data-workbench/" TargetMode="External"/><Relationship Id="rId4" Type="http://schemas.openxmlformats.org/officeDocument/2006/relationships/hyperlink" Target="http://igelu.org/special-interests/lod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c-lac.gc.ca/eng/news/Pages/canadian-subject-headings-skos-rdf-format.aspx" TargetMode="External"/><Relationship Id="rId2" Type="http://schemas.openxmlformats.org/officeDocument/2006/relationships/hyperlink" Target="http://sites.tufts.edu/liam/2013/09/03/what-is-ld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id.loc.gov/" TargetMode="External"/><Relationship Id="rId4" Type="http://schemas.openxmlformats.org/officeDocument/2006/relationships/hyperlink" Target="http://www.loc.gov/bibframe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duraspace.org/pages/viewpage.action?pageId=41354028" TargetMode="External"/><Relationship Id="rId7" Type="http://schemas.openxmlformats.org/officeDocument/2006/relationships/hyperlink" Target="http://resolver.scholarsportal.info/resolve/19322909/v07i0001/37_bfpmfattuold.xml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etapress.com/content/rn608wp1077n/" TargetMode="External"/><Relationship Id="rId5" Type="http://schemas.openxmlformats.org/officeDocument/2006/relationships/hyperlink" Target="http://mcd.ischool.drexel.edu/" TargetMode="External"/><Relationship Id="rId4" Type="http://schemas.openxmlformats.org/officeDocument/2006/relationships/hyperlink" Target="http://vimeo.com/68308675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muninn-project.org/node/3" TargetMode="External"/><Relationship Id="rId7" Type="http://schemas.openxmlformats.org/officeDocument/2006/relationships/hyperlink" Target="http://dcevents.dublincore.org/IntConf/dc-2014/paper/view/231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anadiana.ca/sites/pub.canadiana.ca/files/PCDHN%20Proof-of-concept_Final-Report-ENG_0.pdf" TargetMode="External"/><Relationship Id="rId5" Type="http://schemas.openxmlformats.org/officeDocument/2006/relationships/hyperlink" Target="http://www.oclc.org/data.en.html" TargetMode="External"/><Relationship Id="rId4" Type="http://schemas.openxmlformats.org/officeDocument/2006/relationships/hyperlink" Target="http://peter.neish.net/wp-content/uploads/sites/6/2014/02/VALA2014-Session-10-Neish-Paper.pdf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vee.tv/node/63282" TargetMode="External"/><Relationship Id="rId7" Type="http://schemas.openxmlformats.org/officeDocument/2006/relationships/hyperlink" Target="http://data.gov.uk/blog/linked-open-british-national-bibliography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lideshare.net/rjw/linked-data-progress-ifla-2013" TargetMode="External"/><Relationship Id="rId5" Type="http://schemas.openxmlformats.org/officeDocument/2006/relationships/hyperlink" Target="http://viaf.org/" TargetMode="External"/><Relationship Id="rId4" Type="http://schemas.openxmlformats.org/officeDocument/2006/relationships/hyperlink" Target="http://www.library.unlv.edu/linked-dat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2609850"/>
          </a:xfrm>
        </p:spPr>
        <p:txBody>
          <a:bodyPr>
            <a:noAutofit/>
          </a:bodyPr>
          <a:lstStyle/>
          <a:p>
            <a:r>
              <a:rPr lang="en-CA" sz="4000" dirty="0" smtClean="0"/>
              <a:t>What is #LODLAM?!</a:t>
            </a:r>
            <a:br>
              <a:rPr lang="en-CA" sz="4000" dirty="0" smtClean="0"/>
            </a:br>
            <a:r>
              <a:rPr lang="en-CA" sz="4000" dirty="0" smtClean="0"/>
              <a:t>Understanding Linked Open Data in Libraries, Archives [and Museums]</a:t>
            </a:r>
            <a:endParaRPr lang="en-CA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CA" sz="4100" dirty="0" smtClean="0"/>
              <a:t>Alison Hitchens</a:t>
            </a:r>
          </a:p>
          <a:p>
            <a:r>
              <a:rPr lang="en-US" sz="3400" dirty="0" smtClean="0"/>
              <a:t>OLA Superconference January 29, 2015</a:t>
            </a:r>
          </a:p>
          <a:p>
            <a:r>
              <a:rPr lang="en-US" sz="3400" dirty="0" smtClean="0"/>
              <a:t>Toronto, ON</a:t>
            </a:r>
          </a:p>
          <a:p>
            <a:endParaRPr lang="en-CA" sz="2800" dirty="0" smtClean="0"/>
          </a:p>
          <a:p>
            <a:r>
              <a:rPr lang="en-CA" sz="2800" dirty="0" smtClean="0"/>
              <a:t>Revision of a presentation given at OLITA Digital Odyssey, </a:t>
            </a:r>
            <a:r>
              <a:rPr lang="en-US" sz="2800" dirty="0" smtClean="0"/>
              <a:t>Ryerson University, </a:t>
            </a:r>
            <a:r>
              <a:rPr lang="en-CA" sz="2800" dirty="0" smtClean="0"/>
              <a:t>June 6,2014</a:t>
            </a:r>
          </a:p>
        </p:txBody>
      </p:sp>
    </p:spTree>
    <p:extLst>
      <p:ext uri="{BB962C8B-B14F-4D97-AF65-F5344CB8AC3E}">
        <p14:creationId xmlns:p14="http://schemas.microsoft.com/office/powerpoint/2010/main" val="194805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Linked [open] data and Resource Description Framework (RDF)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0858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is linked data?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method of 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publishing structured data</a:t>
            </a:r>
            <a:r>
              <a:rPr lang="en-US" dirty="0" smtClean="0"/>
              <a:t> so that it can be </a:t>
            </a:r>
            <a:r>
              <a:rPr lang="en-US" b="1" dirty="0" smtClean="0">
                <a:solidFill>
                  <a:srgbClr val="FFFF00"/>
                </a:solidFill>
              </a:rPr>
              <a:t>interlinked</a:t>
            </a:r>
            <a:r>
              <a:rPr lang="en-US" dirty="0" smtClean="0"/>
              <a:t> and become more useful</a:t>
            </a:r>
          </a:p>
          <a:p>
            <a:r>
              <a:rPr lang="en-US" dirty="0" smtClean="0"/>
              <a:t>builds upon 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standard Web technologies</a:t>
            </a:r>
            <a:r>
              <a:rPr lang="en-US" dirty="0" smtClean="0"/>
              <a:t> such as HTTP, RDF and URIs</a:t>
            </a:r>
          </a:p>
          <a:p>
            <a:r>
              <a:rPr lang="en-US" dirty="0" smtClean="0"/>
              <a:t>rather than using them to serve web pages for</a:t>
            </a:r>
            <a:r>
              <a:rPr lang="en-US" b="1" dirty="0" smtClean="0"/>
              <a:t> </a:t>
            </a:r>
            <a:r>
              <a:rPr lang="en-US" b="1" i="1" dirty="0" smtClean="0"/>
              <a:t>human readers</a:t>
            </a:r>
            <a:r>
              <a:rPr lang="en-US" b="1" dirty="0" smtClean="0"/>
              <a:t>, </a:t>
            </a:r>
            <a:r>
              <a:rPr lang="en-US" dirty="0" smtClean="0"/>
              <a:t>it extends them to share information in a way that can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be read automatically by </a:t>
            </a:r>
            <a:r>
              <a:rPr lang="en-US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computers</a:t>
            </a:r>
          </a:p>
          <a:p>
            <a:endParaRPr lang="en-US" b="1" i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2600" dirty="0" smtClean="0"/>
              <a:t>Massaged from </a:t>
            </a:r>
            <a:r>
              <a:rPr lang="en-US" sz="2600" dirty="0" smtClean="0">
                <a:hlinkClick r:id="rId3"/>
              </a:rPr>
              <a:t>Wikipedia linked data</a:t>
            </a:r>
            <a:r>
              <a:rPr lang="en-US" sz="2600" dirty="0" smtClean="0"/>
              <a:t> page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2498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97912"/>
          </a:xfrm>
        </p:spPr>
        <p:txBody>
          <a:bodyPr>
            <a:normAutofit/>
          </a:bodyPr>
          <a:lstStyle/>
          <a:p>
            <a:r>
              <a:rPr lang="en-CA" sz="3600" dirty="0" smtClean="0"/>
              <a:t>Is your information machine-actionable?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248400"/>
            <a:ext cx="8229600" cy="411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From </a:t>
            </a:r>
            <a:r>
              <a:rPr lang="en-US" sz="2000" dirty="0" smtClean="0">
                <a:hlinkClick r:id="rId3"/>
              </a:rPr>
              <a:t>Wikipedia page for Margaret Atwood</a:t>
            </a:r>
            <a:endParaRPr lang="en-CA" sz="2000" dirty="0"/>
          </a:p>
        </p:txBody>
      </p:sp>
      <p:pic>
        <p:nvPicPr>
          <p:cNvPr id="4" name="Picture 2" descr="Screenshot of Wikipedia page for Margaret Atwoo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072550"/>
            <a:ext cx="7321624" cy="506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847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CA" sz="3600" dirty="0" smtClean="0"/>
              <a:t>Use structured, machine-actionable data</a:t>
            </a:r>
            <a:endParaRPr lang="en-CA" sz="3600" dirty="0"/>
          </a:p>
        </p:txBody>
      </p:sp>
      <p:pic>
        <p:nvPicPr>
          <p:cNvPr id="1026" name="Picture 2" descr="excel spreadsheet showing dates and currency as machine actionable data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490"/>
            <a:ext cx="8382000" cy="399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2071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Identify your data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Type of resource: person</a:t>
            </a:r>
          </a:p>
          <a:p>
            <a:r>
              <a:rPr lang="en-US" dirty="0" smtClean="0"/>
              <a:t>Name: “Margaret Atwood”</a:t>
            </a:r>
          </a:p>
          <a:p>
            <a:r>
              <a:rPr lang="en-US" dirty="0" smtClean="0"/>
              <a:t>Birth date: 19391118</a:t>
            </a:r>
          </a:p>
          <a:p>
            <a:r>
              <a:rPr lang="en-US" dirty="0" smtClean="0"/>
              <a:t>Place of birth: Ottawa, Ontario</a:t>
            </a:r>
          </a:p>
          <a:p>
            <a:r>
              <a:rPr lang="en-US" dirty="0" smtClean="0"/>
              <a:t>Occupation: novelist</a:t>
            </a:r>
          </a:p>
          <a:p>
            <a:r>
              <a:rPr lang="en-US" dirty="0" smtClean="0"/>
              <a:t>Author of: “The Handmaid’s Tale”</a:t>
            </a:r>
          </a:p>
          <a:p>
            <a:endParaRPr lang="en-US" dirty="0"/>
          </a:p>
          <a:p>
            <a:r>
              <a:rPr lang="en-US" dirty="0" smtClean="0"/>
              <a:t>See examples from the </a:t>
            </a:r>
            <a:r>
              <a:rPr lang="en-US" dirty="0" smtClean="0">
                <a:hlinkClick r:id="rId3"/>
              </a:rPr>
              <a:t>DBpedia page for Margaret Atwood</a:t>
            </a:r>
            <a:endParaRPr lang="en-US" dirty="0" smtClean="0"/>
          </a:p>
          <a:p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Margaret Atwood is a person</a:t>
            </a:r>
          </a:p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Margaret Atwood’s name is Margaret Atwood</a:t>
            </a:r>
          </a:p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Margaret Atwood was born on November 18, 1939</a:t>
            </a:r>
          </a:p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Margaret Atwood was born in Ottawa, Ontario</a:t>
            </a:r>
          </a:p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Margaret Atwood’s occupation is novelist</a:t>
            </a:r>
          </a:p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Margaret Atwood wrote “The Handmaid’s Tale”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0421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Properties in </a:t>
            </a:r>
            <a:r>
              <a:rPr lang="en-US" dirty="0" err="1" smtClean="0"/>
              <a:t>DBpedia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7</a:t>
            </a:fld>
            <a:endParaRPr lang="en-C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46" y="1135471"/>
            <a:ext cx="7795753" cy="5265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139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Smarter browser results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8</a:t>
            </a:fld>
            <a:endParaRPr lang="en-CA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305132"/>
            <a:ext cx="4719362" cy="4800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3400" y="6400800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Image source: Google knowledge graph based on search Margaret Atwood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1562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Structure your data using RDF</a:t>
            </a:r>
            <a:endParaRPr lang="en-CA" dirty="0"/>
          </a:p>
        </p:txBody>
      </p:sp>
      <p:pic>
        <p:nvPicPr>
          <p:cNvPr id="4" name="Picture 2" descr="RDF triples using Margaret Atwood as example&#10;&#10;Subject -- Predicate -- Object&#10;Margaret Atwood -- Is a (has type) --Person&#10;Margaret Atwood -- Was born in -- Ottaw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8018463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2855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/>
          </a:bodyPr>
          <a:lstStyle/>
          <a:p>
            <a:r>
              <a:rPr lang="en-CA" sz="4000" dirty="0" smtClean="0"/>
              <a:t>RDF data as a web of data</a:t>
            </a:r>
            <a:endParaRPr lang="en-CA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10</a:t>
            </a:fld>
            <a:endParaRPr lang="en-CA" dirty="0"/>
          </a:p>
        </p:txBody>
      </p:sp>
      <p:pic>
        <p:nvPicPr>
          <p:cNvPr id="1027" name="Picture 3" descr="Showing to webs of data, around Maragaret Atwood and around Ottawa. The cluster of attribtues around Margaret Atwood can be joined to cluster of attributes around Ottawa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84" y="953447"/>
            <a:ext cx="7493416" cy="557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92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Identify everything with a URI</a:t>
            </a:r>
            <a:endParaRPr lang="en-CA" dirty="0"/>
          </a:p>
        </p:txBody>
      </p:sp>
      <p:pic>
        <p:nvPicPr>
          <p:cNvPr id="5" name="Picture 2" descr="Margaret Atwood graph with URIs instead of strings with screenshot of birthPlace ontology from DBpedia&#10;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312" y="1600200"/>
            <a:ext cx="699737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11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5921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Re-use vocabularies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Need to define “person”? </a:t>
            </a:r>
            <a:r>
              <a:rPr lang="en-US" dirty="0" smtClean="0">
                <a:hlinkClick r:id="rId3"/>
              </a:rPr>
              <a:t>Friend of a Friend (FOAF)</a:t>
            </a:r>
            <a:r>
              <a:rPr lang="en-US" dirty="0" smtClean="0"/>
              <a:t> has already done that!</a:t>
            </a:r>
          </a:p>
          <a:p>
            <a:r>
              <a:rPr lang="en-US" dirty="0" smtClean="0"/>
              <a:t>Need to define “subject”? The </a:t>
            </a:r>
            <a:r>
              <a:rPr lang="en-US" dirty="0" smtClean="0">
                <a:hlinkClick r:id="rId4"/>
              </a:rPr>
              <a:t>Dublin Core Metadata Initiative (DCMI)</a:t>
            </a:r>
            <a:r>
              <a:rPr lang="en-US" dirty="0" smtClean="0"/>
              <a:t> has already done that!</a:t>
            </a:r>
          </a:p>
          <a:p>
            <a:r>
              <a:rPr lang="en-US" dirty="0" smtClean="0"/>
              <a:t>Need to define “genre”? </a:t>
            </a:r>
            <a:r>
              <a:rPr lang="en-US" dirty="0" smtClean="0">
                <a:hlinkClick r:id="rId5"/>
              </a:rPr>
              <a:t>Schema.org</a:t>
            </a:r>
            <a:r>
              <a:rPr lang="en-US" dirty="0" smtClean="0"/>
              <a:t> has already done that!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12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6694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Connect your data</a:t>
            </a:r>
            <a:endParaRPr lang="en-CA" dirty="0"/>
          </a:p>
        </p:txBody>
      </p:sp>
      <p:pic>
        <p:nvPicPr>
          <p:cNvPr id="3075" name="Picture 3" descr="DBpedia graph joined to other datasets using owl:sameAs predicate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7407670" cy="4973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13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1322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76200"/>
            <a:ext cx="8686800" cy="990600"/>
          </a:xfrm>
        </p:spPr>
        <p:txBody>
          <a:bodyPr>
            <a:normAutofit/>
          </a:bodyPr>
          <a:lstStyle/>
          <a:p>
            <a:r>
              <a:rPr lang="en-CA" sz="4000" dirty="0" smtClean="0"/>
              <a:t>Publish data using standard web formats</a:t>
            </a:r>
            <a:endParaRPr lang="en-C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22866"/>
            <a:ext cx="84582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800" dirty="0"/>
              <a:t>@prefix </a:t>
            </a:r>
            <a:r>
              <a:rPr lang="en-CA" sz="2800" b="1" dirty="0" err="1">
                <a:solidFill>
                  <a:schemeClr val="tx2">
                    <a:lumMod val="90000"/>
                  </a:schemeClr>
                </a:solidFill>
              </a:rPr>
              <a:t>dbpedia</a:t>
            </a:r>
            <a:r>
              <a:rPr lang="en-CA" sz="2800" dirty="0"/>
              <a:t>:  &lt;http://dbpedia.org/resource/&gt; .</a:t>
            </a:r>
            <a:br>
              <a:rPr lang="en-CA" sz="2800" dirty="0"/>
            </a:br>
            <a:r>
              <a:rPr lang="en-CA" sz="2800" dirty="0" smtClean="0"/>
              <a:t>@prefix </a:t>
            </a:r>
            <a:r>
              <a:rPr lang="en-CA" sz="2800" b="1" dirty="0" smtClean="0">
                <a:solidFill>
                  <a:schemeClr val="tx2">
                    <a:lumMod val="90000"/>
                  </a:schemeClr>
                </a:solidFill>
              </a:rPr>
              <a:t>foaf</a:t>
            </a:r>
            <a:r>
              <a:rPr lang="en-CA" sz="2800" dirty="0" smtClean="0"/>
              <a:t>: &lt;http://xmlns.com/foaf/0.1/&gt; .</a:t>
            </a:r>
            <a:br>
              <a:rPr lang="en-CA" sz="2800" dirty="0" smtClean="0"/>
            </a:br>
            <a:r>
              <a:rPr lang="en-CA" sz="2800" dirty="0" smtClean="0"/>
              <a:t>@prefix </a:t>
            </a:r>
            <a:r>
              <a:rPr lang="en-CA" sz="2800" b="1" dirty="0" smtClean="0">
                <a:solidFill>
                  <a:schemeClr val="tx2">
                    <a:lumMod val="90000"/>
                  </a:schemeClr>
                </a:solidFill>
              </a:rPr>
              <a:t>ns16</a:t>
            </a:r>
            <a:r>
              <a:rPr lang="en-CA" sz="2800" dirty="0" smtClean="0"/>
              <a:t>: &lt;http://en.wikipedia.org/wiki/&gt; .</a:t>
            </a:r>
          </a:p>
          <a:p>
            <a:pPr marL="0" indent="0">
              <a:buNone/>
            </a:pPr>
            <a:endParaRPr lang="en-CA" sz="1400" b="1" dirty="0" smtClean="0">
              <a:solidFill>
                <a:schemeClr val="tx2">
                  <a:lumMod val="90000"/>
                </a:schemeClr>
              </a:solidFill>
            </a:endParaRPr>
          </a:p>
          <a:p>
            <a:pPr marL="0" indent="0">
              <a:buNone/>
            </a:pPr>
            <a:r>
              <a:rPr lang="en-CA" sz="2800" b="1" dirty="0" smtClean="0">
                <a:solidFill>
                  <a:schemeClr val="tx2">
                    <a:lumMod val="90000"/>
                  </a:schemeClr>
                </a:solidFill>
              </a:rPr>
              <a:t>ns16</a:t>
            </a:r>
            <a:r>
              <a:rPr lang="en-CA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:Margaret_Atwood  </a:t>
            </a:r>
            <a:r>
              <a:rPr lang="en-CA" sz="2800" b="1" dirty="0" smtClean="0">
                <a:solidFill>
                  <a:schemeClr val="tx2">
                    <a:lumMod val="90000"/>
                  </a:schemeClr>
                </a:solidFill>
              </a:rPr>
              <a:t>foaf</a:t>
            </a:r>
            <a:r>
              <a:rPr lang="en-CA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:primaryTopic </a:t>
            </a:r>
            <a:r>
              <a:rPr lang="en-CA" sz="2800" b="1" dirty="0" smtClean="0">
                <a:solidFill>
                  <a:schemeClr val="tx2">
                    <a:lumMod val="90000"/>
                  </a:schemeClr>
                </a:solidFill>
              </a:rPr>
              <a:t>dbpedia</a:t>
            </a:r>
            <a:r>
              <a:rPr lang="en-CA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:Margaret_Atwood .</a:t>
            </a:r>
          </a:p>
          <a:p>
            <a:pPr marL="0" indent="0">
              <a:buNone/>
            </a:pPr>
            <a:endParaRPr lang="en-CA" sz="19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14</a:t>
            </a:fld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63246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the DBpedia </a:t>
            </a:r>
            <a:r>
              <a:rPr lang="en-US" dirty="0" smtClean="0">
                <a:hlinkClick r:id="rId3"/>
              </a:rPr>
              <a:t>N3/Turtle file</a:t>
            </a:r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457200" y="3962400"/>
            <a:ext cx="8229600" cy="205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The Wikipedia </a:t>
            </a:r>
            <a:r>
              <a:rPr lang="en-US" sz="2800" b="1" i="1" dirty="0" smtClean="0"/>
              <a:t>page</a:t>
            </a:r>
            <a:r>
              <a:rPr lang="en-US" sz="2800" b="1" dirty="0" smtClean="0"/>
              <a:t> Margaret Atwood has as its primary topic the </a:t>
            </a:r>
            <a:r>
              <a:rPr lang="en-US" sz="2800" b="1" dirty="0" err="1" smtClean="0"/>
              <a:t>DBpedia</a:t>
            </a:r>
            <a:r>
              <a:rPr lang="en-US" sz="2800" b="1" dirty="0" smtClean="0"/>
              <a:t> </a:t>
            </a:r>
            <a:r>
              <a:rPr lang="en-US" sz="2800" b="1" i="1" dirty="0" smtClean="0"/>
              <a:t>resource</a:t>
            </a:r>
            <a:r>
              <a:rPr lang="en-US" sz="2800" b="1" dirty="0" smtClean="0"/>
              <a:t> Margaret Atwood.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155210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web of things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61722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Inspired by a </a:t>
            </a:r>
            <a:r>
              <a:rPr lang="en-US" dirty="0">
                <a:hlinkClick r:id="rId3"/>
              </a:rPr>
              <a:t>semantic web slide</a:t>
            </a:r>
            <a:r>
              <a:rPr lang="en-US" dirty="0"/>
              <a:t> by Eric Miller</a:t>
            </a:r>
            <a:endParaRPr lang="en-CA" dirty="0"/>
          </a:p>
          <a:p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15</a:t>
            </a:fld>
            <a:endParaRPr lang="en-CA" dirty="0"/>
          </a:p>
        </p:txBody>
      </p:sp>
      <p:grpSp>
        <p:nvGrpSpPr>
          <p:cNvPr id="26" name="Group 25" descr="Diagram of the web of things showing pages and resources"/>
          <p:cNvGrpSpPr/>
          <p:nvPr/>
        </p:nvGrpSpPr>
        <p:grpSpPr>
          <a:xfrm>
            <a:off x="326417" y="1752600"/>
            <a:ext cx="8286506" cy="3810000"/>
            <a:chOff x="326417" y="1752600"/>
            <a:chExt cx="8286506" cy="3810000"/>
          </a:xfrm>
        </p:grpSpPr>
        <p:sp>
          <p:nvSpPr>
            <p:cNvPr id="6" name="Oval 5" descr="Diagram of web of things showing pages and resources"/>
            <p:cNvSpPr/>
            <p:nvPr/>
          </p:nvSpPr>
          <p:spPr>
            <a:xfrm>
              <a:off x="533400" y="2590800"/>
              <a:ext cx="2095500" cy="1066800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Alison’s guide to Margaret Atwood</a:t>
              </a:r>
              <a:endParaRPr lang="en-CA" b="1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1797205" y="4495800"/>
              <a:ext cx="2095500" cy="1066800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http://margaretatwood.ca</a:t>
              </a:r>
              <a:endParaRPr lang="en-CA" b="1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3752850" y="3124200"/>
              <a:ext cx="2095500" cy="1066800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Margaret Atwood</a:t>
              </a:r>
              <a:endParaRPr lang="en-CA" b="1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5486400" y="1752600"/>
              <a:ext cx="2095500" cy="1066800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person</a:t>
              </a:r>
              <a:endParaRPr lang="en-CA" b="1" dirty="0"/>
            </a:p>
          </p:txBody>
        </p:sp>
        <p:cxnSp>
          <p:nvCxnSpPr>
            <p:cNvPr id="11" name="Straight Arrow Connector 10"/>
            <p:cNvCxnSpPr>
              <a:stCxn id="6" idx="4"/>
              <a:endCxn id="8" idx="1"/>
            </p:cNvCxnSpPr>
            <p:nvPr/>
          </p:nvCxnSpPr>
          <p:spPr>
            <a:xfrm>
              <a:off x="1581150" y="3657600"/>
              <a:ext cx="522934" cy="994429"/>
            </a:xfrm>
            <a:prstGeom prst="straightConnector1">
              <a:avLst/>
            </a:prstGeom>
            <a:ln w="50800">
              <a:solidFill>
                <a:schemeClr val="tx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6" idx="6"/>
              <a:endCxn id="9" idx="1"/>
            </p:cNvCxnSpPr>
            <p:nvPr/>
          </p:nvCxnSpPr>
          <p:spPr>
            <a:xfrm>
              <a:off x="2628900" y="3124200"/>
              <a:ext cx="1430829" cy="156229"/>
            </a:xfrm>
            <a:prstGeom prst="straightConnector1">
              <a:avLst/>
            </a:prstGeom>
            <a:ln w="50800">
              <a:solidFill>
                <a:schemeClr val="tx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endCxn id="8" idx="6"/>
            </p:cNvCxnSpPr>
            <p:nvPr/>
          </p:nvCxnSpPr>
          <p:spPr>
            <a:xfrm flipH="1">
              <a:off x="3892705" y="4191000"/>
              <a:ext cx="907895" cy="838200"/>
            </a:xfrm>
            <a:prstGeom prst="straightConnector1">
              <a:avLst/>
            </a:prstGeom>
            <a:ln w="50800">
              <a:solidFill>
                <a:schemeClr val="tx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6"/>
              <a:endCxn id="10" idx="4"/>
            </p:cNvCxnSpPr>
            <p:nvPr/>
          </p:nvCxnSpPr>
          <p:spPr>
            <a:xfrm flipV="1">
              <a:off x="5848350" y="2819400"/>
              <a:ext cx="685800" cy="838200"/>
            </a:xfrm>
            <a:prstGeom prst="straightConnector1">
              <a:avLst/>
            </a:prstGeom>
            <a:ln w="50800">
              <a:solidFill>
                <a:schemeClr val="tx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/>
            <p:cNvSpPr/>
            <p:nvPr/>
          </p:nvSpPr>
          <p:spPr>
            <a:xfrm>
              <a:off x="6517423" y="3962400"/>
              <a:ext cx="2095500" cy="1066800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“Margaret Atwood”</a:t>
              </a:r>
              <a:endParaRPr lang="en-CA" b="1" dirty="0"/>
            </a:p>
          </p:txBody>
        </p:sp>
        <p:cxnSp>
          <p:nvCxnSpPr>
            <p:cNvPr id="23" name="Straight Arrow Connector 22"/>
            <p:cNvCxnSpPr>
              <a:stCxn id="9" idx="5"/>
              <a:endCxn id="22" idx="2"/>
            </p:cNvCxnSpPr>
            <p:nvPr/>
          </p:nvCxnSpPr>
          <p:spPr>
            <a:xfrm>
              <a:off x="5541471" y="4034771"/>
              <a:ext cx="975952" cy="461029"/>
            </a:xfrm>
            <a:prstGeom prst="straightConnector1">
              <a:avLst/>
            </a:prstGeom>
            <a:ln w="50800">
              <a:solidFill>
                <a:schemeClr val="tx1">
                  <a:lumMod val="9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2743200" y="2590800"/>
              <a:ext cx="13165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Has subject</a:t>
              </a:r>
              <a:endParaRPr lang="en-CA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26417" y="4225795"/>
              <a:ext cx="1470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Undefined URL link to</a:t>
              </a:r>
              <a:endParaRPr lang="en-CA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447135" y="4610100"/>
              <a:ext cx="14012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Has homepage</a:t>
              </a:r>
              <a:endParaRPr lang="en-CA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200894" y="2807061"/>
              <a:ext cx="13165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Is type of</a:t>
              </a:r>
              <a:endParaRPr lang="en-CA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843239" y="3845312"/>
              <a:ext cx="13165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Has name</a:t>
              </a:r>
              <a:endParaRPr lang="en-CA" dirty="0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381000" y="1828800"/>
            <a:ext cx="3505200" cy="3962400"/>
          </a:xfrm>
          <a:prstGeom prst="rect">
            <a:avLst/>
          </a:prstGeom>
          <a:noFill/>
          <a:ln w="60325">
            <a:solidFill>
              <a:schemeClr val="bg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Rectangle 23"/>
          <p:cNvSpPr/>
          <p:nvPr/>
        </p:nvSpPr>
        <p:spPr>
          <a:xfrm>
            <a:off x="4114800" y="1828800"/>
            <a:ext cx="4572000" cy="3962400"/>
          </a:xfrm>
          <a:prstGeom prst="rect">
            <a:avLst/>
          </a:prstGeom>
          <a:noFill/>
          <a:ln w="60325">
            <a:solidFill>
              <a:schemeClr val="bg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500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4" grpId="0" animBg="1"/>
      <p:bldP spid="2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Linked Open Data Cloud Diagram</a:t>
            </a:r>
            <a:endParaRPr lang="en-CA" dirty="0"/>
          </a:p>
        </p:txBody>
      </p:sp>
      <p:pic>
        <p:nvPicPr>
          <p:cNvPr id="5" name="Content Placeholder 4" descr="Portion of the linked open data cloud diagram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8" y="1600200"/>
            <a:ext cx="7492983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16</a:t>
            </a:fld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6324600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Image taken from: </a:t>
            </a:r>
            <a:r>
              <a:rPr lang="en-CA" sz="1600" dirty="0"/>
              <a:t>"</a:t>
            </a:r>
            <a:r>
              <a:rPr lang="en-CA" sz="1600" dirty="0">
                <a:hlinkClick r:id="rId4"/>
              </a:rPr>
              <a:t>Linking Open Data cloud diagram 2014</a:t>
            </a:r>
            <a:r>
              <a:rPr lang="en-CA" sz="1600" dirty="0"/>
              <a:t>, by Max </a:t>
            </a:r>
            <a:r>
              <a:rPr lang="en-CA" sz="1600" dirty="0" err="1"/>
              <a:t>Schmachtenberg</a:t>
            </a:r>
            <a:r>
              <a:rPr lang="en-CA" sz="1600" dirty="0"/>
              <a:t>, Christian </a:t>
            </a:r>
            <a:r>
              <a:rPr lang="en-CA" sz="1600" dirty="0" err="1"/>
              <a:t>Bizer</a:t>
            </a:r>
            <a:r>
              <a:rPr lang="en-CA" sz="1600" dirty="0"/>
              <a:t>, </a:t>
            </a:r>
            <a:r>
              <a:rPr lang="en-CA" sz="1600" dirty="0" err="1"/>
              <a:t>Anja</a:t>
            </a:r>
            <a:r>
              <a:rPr lang="en-CA" sz="1600" dirty="0"/>
              <a:t> </a:t>
            </a:r>
            <a:r>
              <a:rPr lang="en-CA" sz="1600" dirty="0" err="1"/>
              <a:t>Jentzsch</a:t>
            </a:r>
            <a:r>
              <a:rPr lang="en-CA" sz="1600" dirty="0"/>
              <a:t> and Richard </a:t>
            </a:r>
            <a:r>
              <a:rPr lang="en-CA" sz="1600" dirty="0" err="1"/>
              <a:t>Cyganiak</a:t>
            </a:r>
            <a:r>
              <a:rPr lang="en-CA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2745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Linked open data in libraries and archives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CA" sz="2400" dirty="0" smtClean="0"/>
              <a:t>Libraries and archives as creators of data</a:t>
            </a:r>
          </a:p>
          <a:p>
            <a:r>
              <a:rPr lang="en-CA" sz="2400" dirty="0" smtClean="0"/>
              <a:t>Libraries and archives as consumers of data</a:t>
            </a:r>
            <a:endParaRPr lang="en-C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17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119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156" y="152400"/>
            <a:ext cx="8229600" cy="792162"/>
          </a:xfrm>
        </p:spPr>
        <p:txBody>
          <a:bodyPr/>
          <a:lstStyle/>
          <a:p>
            <a:r>
              <a:rPr lang="en-CA" dirty="0"/>
              <a:t>Sharing our data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28731"/>
            <a:ext cx="3627120" cy="241926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18</a:t>
            </a:fld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838200"/>
            <a:ext cx="3467100" cy="26003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443" y="3733800"/>
            <a:ext cx="3362960" cy="25222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800167"/>
            <a:ext cx="1828800" cy="27410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700670"/>
            <a:ext cx="2457105" cy="294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34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Sharing controlled vocabularies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24400"/>
            <a:ext cx="8229600" cy="1600200"/>
          </a:xfrm>
        </p:spPr>
        <p:txBody>
          <a:bodyPr>
            <a:normAutofit fontScale="85000" lnSpcReduction="20000"/>
          </a:bodyPr>
          <a:lstStyle/>
          <a:p>
            <a:r>
              <a:rPr lang="en-CA" sz="2800" dirty="0" smtClean="0"/>
              <a:t>Virtual International Authority File (</a:t>
            </a:r>
            <a:r>
              <a:rPr lang="en-CA" sz="2800" dirty="0" smtClean="0">
                <a:hlinkClick r:id="rId3"/>
              </a:rPr>
              <a:t>VIAF</a:t>
            </a:r>
            <a:r>
              <a:rPr lang="en-CA" sz="2800" dirty="0" smtClean="0"/>
              <a:t>)</a:t>
            </a:r>
          </a:p>
          <a:p>
            <a:r>
              <a:rPr lang="en-US" sz="2800" dirty="0" smtClean="0">
                <a:hlinkClick r:id="rId4"/>
              </a:rPr>
              <a:t>Canadian Subject Headings</a:t>
            </a:r>
            <a:endParaRPr lang="en-CA" sz="2800" dirty="0" smtClean="0"/>
          </a:p>
          <a:p>
            <a:r>
              <a:rPr lang="en-CA" sz="2800" dirty="0" smtClean="0">
                <a:hlinkClick r:id="rId5"/>
              </a:rPr>
              <a:t>Library of Congress</a:t>
            </a:r>
            <a:r>
              <a:rPr lang="en-CA" sz="2800" dirty="0" smtClean="0"/>
              <a:t> vocabularies</a:t>
            </a:r>
          </a:p>
          <a:p>
            <a:r>
              <a:rPr lang="en-CA" sz="2800" dirty="0" smtClean="0"/>
              <a:t>Art and Architecture Thesaurus (</a:t>
            </a:r>
            <a:r>
              <a:rPr lang="en-CA" sz="2800" dirty="0" smtClean="0">
                <a:hlinkClick r:id="rId6"/>
              </a:rPr>
              <a:t>AAT</a:t>
            </a:r>
            <a:r>
              <a:rPr lang="en-CA" sz="2800" dirty="0" smtClean="0"/>
              <a:t>)</a:t>
            </a:r>
            <a:endParaRPr lang="en-CA" sz="2800" dirty="0"/>
          </a:p>
        </p:txBody>
      </p:sp>
      <p:pic>
        <p:nvPicPr>
          <p:cNvPr id="4" name="Picture 3" descr="VIAF record for Nelson Mandela showing authorized forms of name, VIAF ID, permalink and ISNI number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00201"/>
            <a:ext cx="7676686" cy="275573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19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560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Sharing unique resources (via OCLC)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800" dirty="0" smtClean="0">
                <a:hlinkClick r:id="rId3"/>
              </a:rPr>
              <a:t>A catalogue of the Lady Aberdeen Library on the History of Women in the University of Waterloo Library</a:t>
            </a:r>
            <a:endParaRPr lang="en-CA" sz="2800" dirty="0" smtClean="0"/>
          </a:p>
          <a:p>
            <a:pPr marL="0" indent="0">
              <a:buNone/>
            </a:pPr>
            <a:endParaRPr lang="en-CA" sz="2200" dirty="0" smtClean="0"/>
          </a:p>
          <a:p>
            <a:pPr marL="0" indent="0">
              <a:buNone/>
            </a:pPr>
            <a:r>
              <a:rPr lang="en-CA" sz="2200" b="1" dirty="0" smtClean="0"/>
              <a:t>schema: name</a:t>
            </a:r>
            <a:r>
              <a:rPr lang="en-CA" sz="2200" dirty="0" smtClean="0"/>
              <a:t> “A catalogue of the Lady Aberdeen Library on the History of Women in the University of Waterloo Library”</a:t>
            </a:r>
          </a:p>
          <a:p>
            <a:pPr marL="0" indent="0">
              <a:buNone/>
            </a:pPr>
            <a:endParaRPr lang="en-CA" sz="2200" dirty="0"/>
          </a:p>
          <a:p>
            <a:pPr marL="0" indent="0">
              <a:buNone/>
            </a:pPr>
            <a:r>
              <a:rPr lang="en-CA" sz="2200" b="1" dirty="0" smtClean="0"/>
              <a:t>schema: creator </a:t>
            </a:r>
            <a:r>
              <a:rPr lang="en-CA" sz="2200" dirty="0" smtClean="0">
                <a:hlinkClick r:id="rId4"/>
              </a:rPr>
              <a:t>http://viaf.org/viaf/265365743</a:t>
            </a:r>
            <a:endParaRPr lang="en-CA" sz="2200" dirty="0" smtClean="0"/>
          </a:p>
          <a:p>
            <a:pPr marL="0" indent="0">
              <a:buNone/>
            </a:pPr>
            <a:r>
              <a:rPr lang="en-CA" sz="2200" dirty="0"/>
              <a:t>	</a:t>
            </a:r>
            <a:r>
              <a:rPr lang="en-CA" sz="2200" dirty="0" smtClean="0"/>
              <a:t>	   </a:t>
            </a:r>
            <a:r>
              <a:rPr lang="en-CA" sz="2200" b="1" dirty="0" smtClean="0"/>
              <a:t>rdf:type</a:t>
            </a:r>
            <a:r>
              <a:rPr lang="en-CA" sz="2200" dirty="0" smtClean="0"/>
              <a:t>	</a:t>
            </a:r>
            <a:r>
              <a:rPr lang="en-CA" sz="2200" b="1" dirty="0" smtClean="0"/>
              <a:t>schema: Organization</a:t>
            </a:r>
          </a:p>
          <a:p>
            <a:pPr marL="400050" lvl="1" indent="0">
              <a:buNone/>
            </a:pPr>
            <a:r>
              <a:rPr lang="en-CA" sz="1800" dirty="0" smtClean="0"/>
              <a:t>    </a:t>
            </a:r>
            <a:r>
              <a:rPr lang="en-CA" sz="2400" b="1" dirty="0" err="1" smtClean="0"/>
              <a:t>schema:Name</a:t>
            </a:r>
            <a:r>
              <a:rPr lang="en-CA" sz="2400" dirty="0" smtClean="0"/>
              <a:t> “University of Waterloo. Library. Lady Aberdeen Collection”</a:t>
            </a:r>
          </a:p>
          <a:p>
            <a:pPr marL="0" indent="0">
              <a:buNone/>
            </a:pPr>
            <a:r>
              <a:rPr lang="en-CA" sz="2200" dirty="0" smtClean="0"/>
              <a:t>   </a:t>
            </a:r>
            <a:endParaRPr lang="en-CA" dirty="0" smtClean="0">
              <a:hlinkClick r:id="rId3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20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6328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Sharing holdings information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8001000" cy="14477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3200" dirty="0" smtClean="0"/>
              <a:t>Holdings for “</a:t>
            </a:r>
            <a:r>
              <a:rPr lang="en-CA" sz="3200" dirty="0" smtClean="0">
                <a:hlinkClick r:id="rId3"/>
              </a:rPr>
              <a:t>The unofficial Harry Potter cookbook</a:t>
            </a:r>
            <a:r>
              <a:rPr lang="en-CA" sz="3200" dirty="0" smtClean="0"/>
              <a:t>” at Merrimack Valley Library Consortium</a:t>
            </a:r>
            <a:endParaRPr lang="en-CA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85800" y="3581400"/>
            <a:ext cx="8001000" cy="2971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CA" dirty="0" smtClean="0"/>
              <a:t>property="</a:t>
            </a:r>
            <a:r>
              <a:rPr lang="en-CA" dirty="0" smtClean="0">
                <a:solidFill>
                  <a:srgbClr val="FFFF00"/>
                </a:solidFill>
              </a:rPr>
              <a:t>offers</a:t>
            </a:r>
            <a:r>
              <a:rPr lang="en-CA" dirty="0" smtClean="0"/>
              <a:t>" typeof="Offer“</a:t>
            </a:r>
          </a:p>
          <a:p>
            <a:pPr>
              <a:buNone/>
            </a:pPr>
            <a:r>
              <a:rPr lang="en-CA" dirty="0" smtClean="0"/>
              <a:t>property="</a:t>
            </a:r>
            <a:r>
              <a:rPr lang="en-CA" dirty="0" smtClean="0">
                <a:solidFill>
                  <a:srgbClr val="FFFF00"/>
                </a:solidFill>
              </a:rPr>
              <a:t>seller</a:t>
            </a:r>
            <a:r>
              <a:rPr lang="en-CA" dirty="0" smtClean="0"/>
              <a:t>" typeof="Library”</a:t>
            </a:r>
          </a:p>
          <a:p>
            <a:pPr>
              <a:buNone/>
            </a:pPr>
            <a:r>
              <a:rPr lang="en-CA" dirty="0" smtClean="0"/>
              <a:t>&lt;meta property="</a:t>
            </a:r>
            <a:r>
              <a:rPr lang="en-CA" dirty="0" smtClean="0">
                <a:solidFill>
                  <a:srgbClr val="FFFF00"/>
                </a:solidFill>
              </a:rPr>
              <a:t>price</a:t>
            </a:r>
            <a:r>
              <a:rPr lang="en-CA" dirty="0" smtClean="0"/>
              <a:t>" content="0.00"&gt; </a:t>
            </a:r>
          </a:p>
          <a:p>
            <a:pPr>
              <a:buNone/>
            </a:pPr>
            <a:r>
              <a:rPr lang="en-CA" dirty="0" smtClean="0"/>
              <a:t>&lt;span property="</a:t>
            </a:r>
            <a:r>
              <a:rPr lang="en-CA" dirty="0" smtClean="0">
                <a:solidFill>
                  <a:srgbClr val="FFFF00"/>
                </a:solidFill>
              </a:rPr>
              <a:t>sku</a:t>
            </a:r>
            <a:r>
              <a:rPr lang="en-CA" dirty="0" smtClean="0"/>
              <a:t>"&gt;j641.59 BUC&lt;/span&gt; </a:t>
            </a:r>
          </a:p>
          <a:p>
            <a:pPr>
              <a:buNone/>
            </a:pPr>
            <a:r>
              <a:rPr lang="en-CA" dirty="0" smtClean="0"/>
              <a:t>&lt;link property="</a:t>
            </a:r>
            <a:r>
              <a:rPr lang="en-CA" dirty="0" smtClean="0">
                <a:solidFill>
                  <a:srgbClr val="FFFF00"/>
                </a:solidFill>
              </a:rPr>
              <a:t>availability</a:t>
            </a:r>
            <a:r>
              <a:rPr lang="en-CA" dirty="0" smtClean="0"/>
              <a:t>" href="</a:t>
            </a:r>
            <a:r>
              <a:rPr lang="en-CA" dirty="0" smtClean="0">
                <a:hlinkClick r:id="rId4"/>
              </a:rPr>
              <a:t>http://schema.org/InStock</a:t>
            </a:r>
            <a:r>
              <a:rPr lang="en-CA" dirty="0" smtClean="0"/>
              <a:t>" /&gt;Available&lt;/&gt;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21</a:t>
            </a:fld>
            <a:endParaRPr lang="en-C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3505200"/>
            <a:ext cx="814753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147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6200"/>
            <a:ext cx="8382000" cy="1143000"/>
          </a:xfrm>
        </p:spPr>
        <p:txBody>
          <a:bodyPr>
            <a:noAutofit/>
          </a:bodyPr>
          <a:lstStyle/>
          <a:p>
            <a:r>
              <a:rPr lang="en-CA" sz="3600" dirty="0" smtClean="0"/>
              <a:t>Imagine use of our holdings data</a:t>
            </a:r>
            <a:endParaRPr lang="en-CA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22</a:t>
            </a:fld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228601" y="5360504"/>
            <a:ext cx="137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Inspired by a Karen Coyle </a:t>
            </a:r>
            <a:r>
              <a:rPr lang="en-US" dirty="0" smtClean="0">
                <a:hlinkClick r:id="rId3"/>
              </a:rPr>
              <a:t>blog post</a:t>
            </a:r>
            <a:endParaRPr lang="en-CA" dirty="0"/>
          </a:p>
        </p:txBody>
      </p:sp>
      <p:pic>
        <p:nvPicPr>
          <p:cNvPr id="6" name="Content Placeholder 5" descr="mock-up of google graph + library holdings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132179"/>
            <a:ext cx="4953000" cy="5278482"/>
          </a:xfrm>
        </p:spPr>
      </p:pic>
    </p:spTree>
    <p:extLst>
      <p:ext uri="{BB962C8B-B14F-4D97-AF65-F5344CB8AC3E}">
        <p14:creationId xmlns:p14="http://schemas.microsoft.com/office/powerpoint/2010/main" val="42322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Replacing MARC</a:t>
            </a:r>
            <a:endParaRPr lang="en-C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2593" y="1600200"/>
            <a:ext cx="3267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 err="1"/>
              <a:t>bf:BIBFRAME</a:t>
            </a:r>
            <a:endParaRPr lang="en-US" sz="3600" dirty="0"/>
          </a:p>
          <a:p>
            <a:r>
              <a:rPr lang="en-US" dirty="0" smtClean="0"/>
              <a:t>Creative Work</a:t>
            </a:r>
          </a:p>
          <a:p>
            <a:r>
              <a:rPr lang="en-US" dirty="0" smtClean="0"/>
              <a:t>Instance</a:t>
            </a:r>
          </a:p>
          <a:p>
            <a:r>
              <a:rPr lang="en-US" dirty="0" smtClean="0"/>
              <a:t>Authority</a:t>
            </a:r>
          </a:p>
          <a:p>
            <a:r>
              <a:rPr lang="en-US" dirty="0" smtClean="0"/>
              <a:t>Annotation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23</a:t>
            </a:fld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6194681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 source: </a:t>
            </a:r>
            <a:r>
              <a:rPr lang="en-US" sz="1200" dirty="0" smtClean="0"/>
              <a:t> Library of Congress. Overview of the BIBFRAME Model http</a:t>
            </a:r>
            <a:r>
              <a:rPr lang="en-US" sz="1200" dirty="0"/>
              <a:t>://www.loc.gov/bibframe/docs/model.html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12769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Exploring BIBFRAME with Libhub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811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“The Libhub Initiative aims to raise the visibility of Libraries on the Web by actively exploring the promise of BIBFRAME and Linked Data. </a:t>
            </a:r>
            <a:r>
              <a:rPr lang="en-US" dirty="0" smtClean="0"/>
              <a:t>”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24</a:t>
            </a:fld>
            <a:endParaRPr lang="en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984" y="3733800"/>
            <a:ext cx="4804775" cy="2307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2401" y="6248400"/>
            <a:ext cx="6695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Libhub logo used with permission. Source</a:t>
            </a:r>
            <a:r>
              <a:rPr lang="en-US" dirty="0"/>
              <a:t>:  http://www.libhub.org</a:t>
            </a:r>
            <a:r>
              <a:rPr lang="en-US" dirty="0" smtClean="0"/>
              <a:t>/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8262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Beyond metadata: sharing our documentary heritage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2057400"/>
            <a:ext cx="4191000" cy="40687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>
                <a:hlinkClick r:id="rId3"/>
              </a:rPr>
              <a:t>The Muninn Project</a:t>
            </a:r>
            <a:r>
              <a:rPr lang="en-US" dirty="0" smtClean="0"/>
              <a:t> </a:t>
            </a:r>
          </a:p>
          <a:p>
            <a:r>
              <a:rPr lang="en-US" dirty="0" smtClean="0"/>
              <a:t>millions </a:t>
            </a:r>
            <a:r>
              <a:rPr lang="en-US" dirty="0"/>
              <a:t>of records pertaining to the First World War in archives around the </a:t>
            </a:r>
            <a:r>
              <a:rPr lang="en-US" dirty="0" smtClean="0"/>
              <a:t>world</a:t>
            </a:r>
            <a:endParaRPr lang="en-US" dirty="0"/>
          </a:p>
          <a:p>
            <a:r>
              <a:rPr lang="en-US" dirty="0" smtClean="0"/>
              <a:t>extract </a:t>
            </a:r>
            <a:r>
              <a:rPr lang="en-US" dirty="0"/>
              <a:t>the written data using massive amount of computing power and turn the resulting information into structured </a:t>
            </a:r>
            <a:r>
              <a:rPr lang="en-US" dirty="0" smtClean="0"/>
              <a:t>databases</a:t>
            </a:r>
            <a:endParaRPr lang="en-US" dirty="0"/>
          </a:p>
          <a:p>
            <a:endParaRPr lang="en-CA" dirty="0"/>
          </a:p>
        </p:txBody>
      </p:sp>
      <p:pic>
        <p:nvPicPr>
          <p:cNvPr id="4098" name="Picture 2" descr="soldier from The Muninn Project homepa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97"/>
          <a:stretch/>
        </p:blipFill>
        <p:spPr bwMode="auto">
          <a:xfrm>
            <a:off x="457200" y="1828800"/>
            <a:ext cx="3914013" cy="394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25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9415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Making library people visible</a:t>
            </a:r>
            <a:br>
              <a:rPr lang="en-US" dirty="0" smtClean="0"/>
            </a:br>
            <a:r>
              <a:rPr lang="en-US" dirty="0" smtClean="0"/>
              <a:t> on the web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26</a:t>
            </a:fld>
            <a:endParaRPr lang="en-CA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17928"/>
            <a:ext cx="8229600" cy="4290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" y="6400800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http://www.lib.montana.edu/people/about.php?id=99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4517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Consuming data to aid discovery</a:t>
            </a:r>
            <a:endParaRPr lang="en-CA" dirty="0"/>
          </a:p>
        </p:txBody>
      </p:sp>
      <p:pic>
        <p:nvPicPr>
          <p:cNvPr id="5" name="Content Placeholder 4" descr="silos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47800"/>
            <a:ext cx="3251200" cy="189992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27</a:t>
            </a:fld>
            <a:endParaRPr lang="en-CA" dirty="0"/>
          </a:p>
        </p:txBody>
      </p:sp>
      <p:pic>
        <p:nvPicPr>
          <p:cNvPr id="6" name="Picture 5" descr="exploratory search doodl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421891"/>
            <a:ext cx="4556857" cy="4471416"/>
          </a:xfrm>
          <a:prstGeom prst="rect">
            <a:avLst/>
          </a:prstGeom>
        </p:spPr>
      </p:pic>
      <p:pic>
        <p:nvPicPr>
          <p:cNvPr id="7" name="Picture 6" descr="astrolobe for navigatio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657599"/>
            <a:ext cx="3530600" cy="289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08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Visualizing library people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28</a:t>
            </a:fld>
            <a:endParaRPr lang="en-C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68" y="1600200"/>
            <a:ext cx="79982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63246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 http://www.lib.montana.edu/people/network/graph.php?dataset=99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2858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87362"/>
          </a:xfrm>
        </p:spPr>
        <p:txBody>
          <a:bodyPr>
            <a:noAutofit/>
          </a:bodyPr>
          <a:lstStyle/>
          <a:p>
            <a:r>
              <a:rPr lang="en-US" sz="3600" dirty="0" smtClean="0"/>
              <a:t>Connecting local digital libraries</a:t>
            </a:r>
            <a:endParaRPr lang="en-US" sz="3600" dirty="0"/>
          </a:p>
        </p:txBody>
      </p:sp>
      <p:pic>
        <p:nvPicPr>
          <p:cNvPr id="6" name="Picture 2" descr="diagram showing connection of 3 digital libraries an UNLV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8534400" cy="576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314" y="6519446"/>
            <a:ext cx="6893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Slide from: Unleashing Expressivity / Cory Lampert. Used with permission.</a:t>
            </a:r>
            <a:endParaRPr lang="en-CA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29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6863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Connecting across libraries &amp; archives</a:t>
            </a:r>
            <a:endParaRPr lang="en-CA" dirty="0"/>
          </a:p>
        </p:txBody>
      </p:sp>
      <p:pic>
        <p:nvPicPr>
          <p:cNvPr id="4" name="Picture 2" descr="screenshot of soldier information mash-up from Out of the Trenches project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295400"/>
            <a:ext cx="6414611" cy="470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4800" y="6211669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/>
              <a:t>Source: Pan-Canadian Documentary Heritage Network </a:t>
            </a:r>
            <a:r>
              <a:rPr lang="en-CA" sz="1200" dirty="0" smtClean="0">
                <a:hlinkClick r:id="rId4"/>
              </a:rPr>
              <a:t>Linked Open Data Visualization “Proof-of-Concept” Out of the trenches: linked open data of the first world war: final report</a:t>
            </a:r>
            <a:r>
              <a:rPr lang="en-CA" sz="1200" dirty="0" smtClean="0"/>
              <a:t>.  Image from p. 11</a:t>
            </a:r>
            <a:endParaRPr lang="en-CA" sz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30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3867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Crowdsourcing Relationships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62120"/>
            <a:ext cx="2133600" cy="365125"/>
          </a:xfrm>
        </p:spPr>
        <p:txBody>
          <a:bodyPr/>
          <a:lstStyle/>
          <a:p>
            <a:fld id="{C06371AA-6CC3-49D3-BCC2-49F0C97B286E}" type="slidenum">
              <a:rPr lang="en-CA" smtClean="0"/>
              <a:pPr/>
              <a:t>31</a:t>
            </a:fld>
            <a:endParaRPr lang="en-CA" dirty="0"/>
          </a:p>
        </p:txBody>
      </p:sp>
      <p:pic>
        <p:nvPicPr>
          <p:cNvPr id="307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38" y="1600200"/>
            <a:ext cx="749512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1000" y="6444683"/>
            <a:ext cx="464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Linked Jazz 52</a:t>
            </a:r>
            <a:r>
              <a:rPr lang="en-US" sz="1400" baseline="30000" dirty="0" smtClean="0"/>
              <a:t>nd</a:t>
            </a:r>
            <a:r>
              <a:rPr lang="en-US" sz="1400" dirty="0"/>
              <a:t> Street https://linkedjazz.org/52ndStreet/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273045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Augment our catalogues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32</a:t>
            </a:fld>
            <a:endParaRPr lang="en-C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6096000" cy="4918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010400" y="1752600"/>
            <a:ext cx="1981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People page option when you search for Johann Sebastian Bach in the </a:t>
            </a:r>
            <a:r>
              <a:rPr lang="en-US" sz="2400" dirty="0" smtClean="0">
                <a:hlinkClick r:id="rId4"/>
              </a:rPr>
              <a:t>Deutsche </a:t>
            </a:r>
            <a:r>
              <a:rPr lang="en-US" sz="2400" dirty="0" err="1" smtClean="0">
                <a:hlinkClick r:id="rId4"/>
              </a:rPr>
              <a:t>Digitale</a:t>
            </a:r>
            <a:r>
              <a:rPr lang="en-US" sz="2400" dirty="0" smtClean="0">
                <a:hlinkClick r:id="rId4"/>
              </a:rPr>
              <a:t> </a:t>
            </a:r>
            <a:r>
              <a:rPr lang="en-US" sz="2400" dirty="0" err="1" smtClean="0">
                <a:hlinkClick r:id="rId4"/>
              </a:rPr>
              <a:t>Bibliothek</a:t>
            </a:r>
            <a:endParaRPr lang="en-CA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2747963"/>
            <a:ext cx="4395789" cy="2102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19400" y="1581149"/>
            <a:ext cx="3190875" cy="4099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81200" y="2033588"/>
            <a:ext cx="5029200" cy="371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38400" y="1219200"/>
            <a:ext cx="5486400" cy="4738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247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Mash-up external resources: </a:t>
            </a:r>
            <a:r>
              <a:rPr lang="en-US" dirty="0" smtClean="0">
                <a:hlinkClick r:id="rId3"/>
              </a:rPr>
              <a:t>FAO</a:t>
            </a:r>
            <a:endParaRPr lang="en-CA" dirty="0"/>
          </a:p>
        </p:txBody>
      </p:sp>
      <p:pic>
        <p:nvPicPr>
          <p:cNvPr id="5122" name="Picture 2" descr="screenshot of FAO bib record with linked data mash-up sidebar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7543800" cy="542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33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9411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Gathering Data for the Catalogue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34</a:t>
            </a:fld>
            <a:endParaRPr lang="en-C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00200"/>
            <a:ext cx="6292974" cy="4843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13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Current state of LODLAM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810000" cy="4419599"/>
          </a:xfrm>
        </p:spPr>
        <p:txBody>
          <a:bodyPr>
            <a:normAutofit/>
          </a:bodyPr>
          <a:lstStyle/>
          <a:p>
            <a:r>
              <a:rPr lang="en-CA" sz="2800" dirty="0"/>
              <a:t>Developing use cases</a:t>
            </a:r>
          </a:p>
          <a:p>
            <a:r>
              <a:rPr lang="en-CA" sz="2800" dirty="0" smtClean="0"/>
              <a:t>Structuring, cleaning and releasing data</a:t>
            </a:r>
          </a:p>
          <a:p>
            <a:r>
              <a:rPr lang="en-CA" sz="2800" dirty="0" smtClean="0"/>
              <a:t>Developing new frameworks and tools</a:t>
            </a:r>
          </a:p>
          <a:p>
            <a:r>
              <a:rPr lang="en-CA" sz="2800" dirty="0" smtClean="0"/>
              <a:t>Exploration, prototypes and proofs of concept</a:t>
            </a:r>
          </a:p>
          <a:p>
            <a:r>
              <a:rPr lang="en-CA" sz="2800" dirty="0" smtClean="0"/>
              <a:t>Learning!</a:t>
            </a:r>
          </a:p>
          <a:p>
            <a:pPr marL="0" indent="0">
              <a:buNone/>
            </a:pPr>
            <a:endParaRPr lang="en-CA" sz="2800" dirty="0"/>
          </a:p>
        </p:txBody>
      </p:sp>
      <p:pic>
        <p:nvPicPr>
          <p:cNvPr id="4" name="Picture 3" descr="beaver getter materials for a dam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b="22630"/>
          <a:stretch/>
        </p:blipFill>
        <p:spPr>
          <a:xfrm>
            <a:off x="4621427" y="2286000"/>
            <a:ext cx="4114800" cy="2886073"/>
          </a:xfrm>
          <a:prstGeom prst="rect">
            <a:avLst/>
          </a:prstGeom>
          <a:ln w="22225">
            <a:solidFill>
              <a:schemeClr val="tx1"/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35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2773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Thank you!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dirty="0" smtClean="0"/>
              <a:t>Alison Hitchens</a:t>
            </a:r>
          </a:p>
          <a:p>
            <a:pPr marL="0" indent="0">
              <a:buNone/>
            </a:pPr>
            <a:r>
              <a:rPr lang="en-CA" dirty="0" smtClean="0"/>
              <a:t>Cataloguing &amp; Metadata Librarian</a:t>
            </a:r>
          </a:p>
          <a:p>
            <a:pPr marL="0" indent="0">
              <a:buNone/>
            </a:pPr>
            <a:r>
              <a:rPr lang="en-CA" dirty="0" smtClean="0"/>
              <a:t>University of Waterloo Library</a:t>
            </a:r>
          </a:p>
          <a:p>
            <a:pPr marL="0" indent="0">
              <a:buNone/>
            </a:pPr>
            <a:r>
              <a:rPr lang="en-CA" dirty="0" smtClean="0">
                <a:hlinkClick r:id="rId2"/>
              </a:rPr>
              <a:t>E-mail</a:t>
            </a:r>
            <a:r>
              <a:rPr lang="en-CA" dirty="0" smtClean="0"/>
              <a:t> (ahitchen@uwaterloo.ca)</a:t>
            </a:r>
          </a:p>
          <a:p>
            <a:pPr marL="0" indent="0">
              <a:buNone/>
            </a:pPr>
            <a:r>
              <a:rPr lang="en-CA" dirty="0" smtClean="0"/>
              <a:t>Twitter: </a:t>
            </a:r>
            <a:r>
              <a:rPr lang="en-CA" dirty="0" smtClean="0">
                <a:hlinkClick r:id="rId3"/>
              </a:rPr>
              <a:t>@ahitchens</a:t>
            </a:r>
            <a:endParaRPr lang="en-CA" dirty="0" smtClean="0"/>
          </a:p>
          <a:p>
            <a:pPr marL="0" indent="0">
              <a:buNone/>
            </a:pPr>
            <a:r>
              <a:rPr lang="en-CA" dirty="0" smtClean="0">
                <a:hlinkClick r:id="rId4"/>
              </a:rPr>
              <a:t>Slideshare (</a:t>
            </a:r>
            <a:r>
              <a:rPr lang="en-CA" dirty="0" err="1" smtClean="0">
                <a:hlinkClick r:id="rId4"/>
              </a:rPr>
              <a:t>aehitchens</a:t>
            </a:r>
            <a:r>
              <a:rPr lang="en-CA" dirty="0" smtClean="0">
                <a:hlinkClick r:id="rId4"/>
              </a:rPr>
              <a:t>)</a:t>
            </a:r>
            <a:endParaRPr lang="en-CA" dirty="0" smtClean="0"/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This </a:t>
            </a:r>
            <a:r>
              <a:rPr lang="en-US" dirty="0"/>
              <a:t>work is licensed under a </a:t>
            </a:r>
            <a:r>
              <a:rPr lang="en-US" dirty="0">
                <a:hlinkClick r:id="rId5"/>
              </a:rPr>
              <a:t>Creative Commons Attribution-</a:t>
            </a:r>
            <a:r>
              <a:rPr lang="en-US" dirty="0" err="1">
                <a:hlinkClick r:id="rId5"/>
              </a:rPr>
              <a:t>ShareAlike</a:t>
            </a:r>
            <a:r>
              <a:rPr lang="en-US" dirty="0">
                <a:hlinkClick r:id="rId5"/>
              </a:rPr>
              <a:t> 4.0 International License</a:t>
            </a:r>
            <a:r>
              <a:rPr lang="en-US" dirty="0"/>
              <a:t>.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36</a:t>
            </a:fld>
            <a:endParaRPr lang="en-CA" dirty="0"/>
          </a:p>
        </p:txBody>
      </p:sp>
      <p:pic>
        <p:nvPicPr>
          <p:cNvPr id="5" name="Picture 2" descr="Creative Commons Licens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114800"/>
            <a:ext cx="2286000" cy="805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01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credits for slide 16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Trust -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www.flickr.com/photos/criminalintent/3661629219</a:t>
            </a:r>
            <a:r>
              <a:rPr lang="en-US" dirty="0" smtClean="0"/>
              <a:t>  </a:t>
            </a:r>
            <a:r>
              <a:rPr lang="en-US" dirty="0"/>
              <a:t>Lars Ploughman, 2009.</a:t>
            </a:r>
          </a:p>
          <a:p>
            <a:r>
              <a:rPr lang="en-US" dirty="0"/>
              <a:t>LCSH-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www.flickr.com/photos/codlibrary/2283643045</a:t>
            </a:r>
            <a:r>
              <a:rPr lang="en-US" dirty="0" smtClean="0"/>
              <a:t>  </a:t>
            </a:r>
            <a:r>
              <a:rPr lang="en-US" dirty="0"/>
              <a:t>C.O.D. Library, </a:t>
            </a:r>
            <a:r>
              <a:rPr lang="en-US" dirty="0" smtClean="0"/>
              <a:t>2008</a:t>
            </a:r>
          </a:p>
          <a:p>
            <a:r>
              <a:rPr lang="en-US" dirty="0" smtClean="0"/>
              <a:t>Manga </a:t>
            </a:r>
            <a:r>
              <a:rPr lang="en-US" dirty="0"/>
              <a:t>- </a:t>
            </a: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www.flickr.com/photos/klara/4553380171</a:t>
            </a:r>
            <a:r>
              <a:rPr lang="en-US" dirty="0" smtClean="0"/>
              <a:t>  </a:t>
            </a:r>
            <a:r>
              <a:rPr lang="en-US" dirty="0" err="1"/>
              <a:t>Klara</a:t>
            </a:r>
            <a:r>
              <a:rPr lang="en-US" dirty="0"/>
              <a:t>, </a:t>
            </a:r>
            <a:r>
              <a:rPr lang="en-US" dirty="0" smtClean="0"/>
              <a:t>2010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37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1527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credits for slide 23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Silo canister -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www.flickr.com/photos/14617207@N00/4872111479</a:t>
            </a:r>
            <a:r>
              <a:rPr lang="en-US" dirty="0" smtClean="0"/>
              <a:t>  </a:t>
            </a:r>
            <a:r>
              <a:rPr lang="en-US" dirty="0"/>
              <a:t>Alan </a:t>
            </a:r>
            <a:r>
              <a:rPr lang="en-US" dirty="0" err="1"/>
              <a:t>Berning</a:t>
            </a:r>
            <a:r>
              <a:rPr lang="en-US" dirty="0"/>
              <a:t> 2010</a:t>
            </a:r>
          </a:p>
          <a:p>
            <a:r>
              <a:rPr lang="en-US" dirty="0"/>
              <a:t>Max Wilson: Exploratory Search @ London Enterprise Search </a:t>
            </a:r>
            <a:r>
              <a:rPr lang="en-US" dirty="0" err="1"/>
              <a:t>Meetup</a:t>
            </a:r>
            <a:r>
              <a:rPr lang="en-US" dirty="0"/>
              <a:t> 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www.flickr.com/photos/evalottchen/5232656622</a:t>
            </a:r>
            <a:r>
              <a:rPr lang="en-US" dirty="0" smtClean="0"/>
              <a:t> Eva-</a:t>
            </a:r>
            <a:r>
              <a:rPr lang="en-US" dirty="0" err="1" smtClean="0"/>
              <a:t>Lotta</a:t>
            </a:r>
            <a:r>
              <a:rPr lang="en-US" dirty="0" smtClean="0"/>
              <a:t> </a:t>
            </a:r>
            <a:r>
              <a:rPr lang="en-US" dirty="0" err="1"/>
              <a:t>Lamm</a:t>
            </a:r>
            <a:r>
              <a:rPr lang="en-US" dirty="0"/>
              <a:t> </a:t>
            </a:r>
            <a:r>
              <a:rPr lang="en-US" dirty="0" smtClean="0"/>
              <a:t>2010</a:t>
            </a:r>
            <a:endParaRPr lang="en-US" dirty="0"/>
          </a:p>
          <a:p>
            <a:r>
              <a:rPr lang="en-US" dirty="0" err="1"/>
              <a:t>Astrolobe</a:t>
            </a:r>
            <a:r>
              <a:rPr lang="en-US" dirty="0"/>
              <a:t>, 18</a:t>
            </a:r>
            <a:r>
              <a:rPr lang="en-US" baseline="30000" dirty="0"/>
              <a:t>th</a:t>
            </a:r>
            <a:r>
              <a:rPr lang="en-US" dirty="0"/>
              <a:t> Century - </a:t>
            </a:r>
            <a:r>
              <a:rPr lang="en-US" dirty="0">
                <a:hlinkClick r:id="rId4"/>
              </a:rPr>
              <a:t>https</a:t>
            </a:r>
            <a:r>
              <a:rPr lang="en-US">
                <a:hlinkClick r:id="rId4"/>
              </a:rPr>
              <a:t>://</a:t>
            </a:r>
            <a:r>
              <a:rPr lang="en-US" smtClean="0">
                <a:hlinkClick r:id="rId4"/>
              </a:rPr>
              <a:t>www.flickr.com/photos/austinevan/3316195479</a:t>
            </a:r>
            <a:r>
              <a:rPr lang="en-US" smtClean="0"/>
              <a:t>  </a:t>
            </a:r>
            <a:r>
              <a:rPr lang="en-US" dirty="0"/>
              <a:t>Evan </a:t>
            </a:r>
            <a:r>
              <a:rPr lang="en-US" dirty="0" smtClean="0"/>
              <a:t>Bench 2009</a:t>
            </a:r>
            <a:endParaRPr lang="en-US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38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7065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General Linked Data Resources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Tim Berners-Lee (2009) The next web. A TED talk, February 2009. access at </a:t>
            </a:r>
            <a:r>
              <a:rPr lang="en-US" u="sng" dirty="0">
                <a:hlinkClick r:id="rId3"/>
              </a:rPr>
              <a:t>http://www.ted.com/talks/tim_berners_lee_on_the_next_web.html</a:t>
            </a:r>
            <a:r>
              <a:rPr lang="en-US" dirty="0"/>
              <a:t> (open access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Karen Coyle (2012). “Is linked data the answer?” Coyle’s Information Thurs. Oct. 18, 2012. </a:t>
            </a:r>
            <a:r>
              <a:rPr lang="en-US" u="sng" dirty="0">
                <a:hlinkClick r:id="rId4"/>
              </a:rPr>
              <a:t>http://kcoyle.blogspot.ca/2012/10/is-linked-data-answer.html</a:t>
            </a:r>
            <a:r>
              <a:rPr lang="en-US" dirty="0"/>
              <a:t> (open access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Karen </a:t>
            </a:r>
            <a:r>
              <a:rPr lang="en-US" dirty="0" smtClean="0"/>
              <a:t>Coyle (2010). </a:t>
            </a:r>
            <a:r>
              <a:rPr lang="en-US" dirty="0"/>
              <a:t>Understanding the semantic web: bibliographic data and metadata. Chicago: American Library </a:t>
            </a:r>
            <a:r>
              <a:rPr lang="en-US" dirty="0" smtClean="0"/>
              <a:t>Association (Library </a:t>
            </a:r>
            <a:r>
              <a:rPr lang="en-US" dirty="0"/>
              <a:t>Technology reports ; v. 46, no. 1) </a:t>
            </a:r>
            <a:r>
              <a:rPr lang="en-US" dirty="0" smtClean="0">
                <a:hlinkClick r:id="rId5"/>
              </a:rPr>
              <a:t>http</a:t>
            </a:r>
            <a:r>
              <a:rPr lang="en-US" dirty="0">
                <a:hlinkClick r:id="rId5"/>
              </a:rPr>
              <a:t>://www.metapress.com.proxy.lib.uwaterloo.ca/content/g212v1783607</a:t>
            </a:r>
            <a:r>
              <a:rPr lang="en-US" dirty="0" smtClean="0">
                <a:hlinkClick r:id="rId5"/>
              </a:rPr>
              <a:t>/</a:t>
            </a:r>
            <a:r>
              <a:rPr lang="en-US" dirty="0" smtClean="0"/>
              <a:t>  </a:t>
            </a:r>
            <a:r>
              <a:rPr lang="en-US" dirty="0"/>
              <a:t>(subscription required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Tom Heath and Christian Bizer (2011) Linked Data: Evolving the Web into a Global Data Space (1st edition). Synthesis Lectures on the Semantic Web: Theory and Technology, 1:1, 1-136. Morgan &amp; Claypool. </a:t>
            </a:r>
            <a:r>
              <a:rPr lang="en-US" u="sng" dirty="0">
                <a:hlinkClick r:id="rId6"/>
              </a:rPr>
              <a:t>http://linkeddatabook.com/editions/1.0/</a:t>
            </a:r>
            <a:r>
              <a:rPr lang="en-US" dirty="0"/>
              <a:t> (open access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Linked Data: Connect Distributed Data Across the Web </a:t>
            </a:r>
            <a:r>
              <a:rPr lang="en-US" dirty="0">
                <a:hlinkClick r:id="rId7"/>
              </a:rPr>
              <a:t>http://linkeddata.org</a:t>
            </a:r>
            <a:r>
              <a:rPr lang="en-US" dirty="0" smtClean="0">
                <a:hlinkClick r:id="rId7"/>
              </a:rPr>
              <a:t>/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(open access) (includes the LOD Cloud diagram)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W3C Working Group (2014). RDF </a:t>
            </a:r>
            <a:r>
              <a:rPr lang="en-US" dirty="0"/>
              <a:t>1.1 </a:t>
            </a:r>
            <a:r>
              <a:rPr lang="en-US" dirty="0" smtClean="0"/>
              <a:t>Primer</a:t>
            </a:r>
            <a:r>
              <a:rPr lang="en-US" dirty="0"/>
              <a:t>. </a:t>
            </a:r>
            <a:r>
              <a:rPr lang="en-US" dirty="0">
                <a:hlinkClick r:id="rId8"/>
              </a:rPr>
              <a:t>http://www.w3.org/TR/rdf11-primer</a:t>
            </a:r>
            <a:r>
              <a:rPr lang="en-US" dirty="0" smtClean="0">
                <a:hlinkClick r:id="rId8"/>
              </a:rPr>
              <a:t>/</a:t>
            </a:r>
            <a:r>
              <a:rPr lang="en-US" dirty="0" smtClean="0"/>
              <a:t> (open access)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39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761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Some LODLAM Projects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912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Sean Aery (2014) Schema.org and Google for Local Discovery: Some Key Takeaways. Blog post 2014-03-27 </a:t>
            </a:r>
            <a:r>
              <a:rPr lang="en-US" u="sng" dirty="0">
                <a:hlinkClick r:id="rId2"/>
              </a:rPr>
              <a:t>http://blogs.library.duke.edu/bitstreams/2014/03/27/schema-org-and-google-for-local-discovery-some-key-takeaways/</a:t>
            </a:r>
            <a:r>
              <a:rPr lang="en-US" dirty="0"/>
              <a:t> (open access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Jennifer Bowen, Philip E Schreur (2012). Linked Data for Libraries: Why should we care? Where should we start? CNI, April 2-3 2012 Baltimore, Maryland </a:t>
            </a:r>
            <a:r>
              <a:rPr lang="en-CA" u="sng" dirty="0">
                <a:hlinkClick r:id="rId3"/>
              </a:rPr>
              <a:t>http://www.cni.org/topics/information-access-retrieval/linked-data-for-libraries/</a:t>
            </a:r>
            <a:r>
              <a:rPr lang="en-CA" dirty="0"/>
              <a:t> (open access video</a:t>
            </a:r>
            <a:r>
              <a:rPr lang="en-CA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Case Study: King’s College London Boosts Access to its Archives with Linked Open Data (2014) </a:t>
            </a:r>
            <a:r>
              <a:rPr lang="en-US" u="sng" dirty="0">
                <a:hlinkClick r:id="rId4"/>
              </a:rPr>
              <a:t>http://www.theeuropeanlibrary.org/tel4/newsitem/5700</a:t>
            </a:r>
            <a:r>
              <a:rPr lang="en-US" dirty="0"/>
              <a:t> (open access)</a:t>
            </a:r>
            <a:endParaRPr lang="en-CA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Jason Clark </a:t>
            </a:r>
            <a:r>
              <a:rPr lang="en-US" dirty="0"/>
              <a:t>and Scott W.H. Young. Linked Data is People: using linked data to reshape the library staff directory. Presented at ACCESS 2014, Calgary, Alberta </a:t>
            </a:r>
          </a:p>
          <a:p>
            <a:pPr marL="0" indent="0">
              <a:buNone/>
            </a:pPr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slides.com/swyoung/access-2014-linked-data-is-people/embed?style=light</a:t>
            </a:r>
            <a:r>
              <a:rPr lang="en-US" dirty="0" smtClean="0"/>
              <a:t> (open access)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James </a:t>
            </a:r>
            <a:r>
              <a:rPr lang="en-US" dirty="0"/>
              <a:t>Cuno. Art &amp; Architecture Thesaurus Now Available as Linked Open Data. Blog post 2014/02/14 </a:t>
            </a:r>
            <a:r>
              <a:rPr lang="en-US" u="sng" dirty="0">
                <a:hlinkClick r:id="rId6"/>
              </a:rPr>
              <a:t>http://blogs.getty.edu/iris/art-architecture-thesaurus-now-available-as-linked-open-data/</a:t>
            </a:r>
            <a:r>
              <a:rPr lang="en-US" dirty="0"/>
              <a:t> (open access)</a:t>
            </a:r>
            <a:endParaRPr lang="en-CA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40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5786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Some LODLAM Projects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912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Food </a:t>
            </a:r>
            <a:r>
              <a:rPr lang="en-US" dirty="0"/>
              <a:t>and Agriculture Organization of the United Nations (2014). AGRIS 2.0 </a:t>
            </a:r>
            <a:r>
              <a:rPr lang="en-US" u="sng" dirty="0">
                <a:hlinkClick r:id="rId2"/>
              </a:rPr>
              <a:t>http://aims.fao.org/openagris</a:t>
            </a:r>
            <a:r>
              <a:rPr lang="en-US" dirty="0"/>
              <a:t> (open access)</a:t>
            </a:r>
            <a:endParaRPr lang="en-CA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Mark Jordan. </a:t>
            </a:r>
            <a:r>
              <a:rPr lang="en-US" dirty="0"/>
              <a:t>easyLOD </a:t>
            </a:r>
            <a:r>
              <a:rPr lang="en-US" u="sng" dirty="0">
                <a:hlinkClick r:id="rId3"/>
              </a:rPr>
              <a:t>https://github.com/mjordan/easyLOD</a:t>
            </a:r>
            <a:r>
              <a:rPr lang="en-US" dirty="0"/>
              <a:t> (open access software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IGeLU/ELUNA Special Interest Working Group on Linked Open Data </a:t>
            </a: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igelu.org/special-interests/lod</a:t>
            </a:r>
            <a:r>
              <a:rPr lang="en-US" dirty="0" smtClean="0"/>
              <a:t> </a:t>
            </a:r>
            <a:r>
              <a:rPr lang="en-US" dirty="0"/>
              <a:t>(partially open access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Lukas Koster (2013). “The Poor Person’s Linked Open Data Workbench: Using Discovery Tools for Presenting Integrated Information” in Commonplace.net Nov. 11, 2013 </a:t>
            </a:r>
            <a:r>
              <a:rPr lang="en-US" u="sng" dirty="0">
                <a:hlinkClick r:id="rId5"/>
              </a:rPr>
              <a:t>http://commonplace.net/2013/11/the-poor-persons-linked-open-data-workbench/</a:t>
            </a:r>
            <a:r>
              <a:rPr lang="en-US" dirty="0"/>
              <a:t> (open access)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Ulrike </a:t>
            </a:r>
            <a:r>
              <a:rPr lang="en-US" dirty="0" err="1"/>
              <a:t>Krabo</a:t>
            </a:r>
            <a:r>
              <a:rPr lang="en-US" dirty="0"/>
              <a:t> (2011). Exploiting </a:t>
            </a:r>
            <a:r>
              <a:rPr lang="en-US" dirty="0" err="1"/>
              <a:t>DBPedia</a:t>
            </a:r>
            <a:r>
              <a:rPr lang="en-US" dirty="0"/>
              <a:t> for use in Primo. Presentation at IGeLU 2011 Haifa </a:t>
            </a:r>
            <a:r>
              <a:rPr lang="en-US" u="sng" dirty="0">
                <a:hlinkClick r:id="rId6"/>
              </a:rPr>
              <a:t>http://igelu.org/wp-content/uploads/2011/09/igelu11_dbpedia_integration_in_primo-Krabo.pdf</a:t>
            </a:r>
            <a:r>
              <a:rPr lang="en-US" dirty="0"/>
              <a:t> (open access)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41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0194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Some more LODLAM projects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763000" cy="58674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000" dirty="0" err="1" smtClean="0"/>
              <a:t>LiAM</a:t>
            </a:r>
            <a:r>
              <a:rPr lang="en-US" sz="4000" dirty="0"/>
              <a:t>: Linked Archival Metadata  </a:t>
            </a:r>
            <a:r>
              <a:rPr lang="en-US" sz="4000" u="sng" dirty="0">
                <a:hlinkClick r:id="rId2"/>
              </a:rPr>
              <a:t>http://sites.tufts.edu/liam/2013/09/03/what-is-ld/</a:t>
            </a:r>
            <a:r>
              <a:rPr lang="en-US" sz="4000" dirty="0"/>
              <a:t> (open access)</a:t>
            </a:r>
            <a:endParaRPr lang="en-CA" sz="4000" dirty="0"/>
          </a:p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4000" dirty="0" err="1"/>
              <a:t>Libhub</a:t>
            </a:r>
            <a:r>
              <a:rPr lang="en-US" sz="4000" dirty="0"/>
              <a:t> http://www.libhub.org/ (open access)</a:t>
            </a:r>
          </a:p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Library </a:t>
            </a:r>
            <a:r>
              <a:rPr lang="en-US" sz="4000" dirty="0"/>
              <a:t>and Archives Canada (2012). Canadian Subject Headings in SKOS/RDF Format </a:t>
            </a:r>
            <a:r>
              <a:rPr lang="en-US" sz="4000" u="sng" dirty="0">
                <a:hlinkClick r:id="rId3"/>
              </a:rPr>
              <a:t>http://www.bac-lac.gc.ca/eng/news/Pages/canadian-subject-headings-skos-rdf-format.aspx</a:t>
            </a:r>
            <a:r>
              <a:rPr lang="en-US" sz="4000" dirty="0"/>
              <a:t> (open access</a:t>
            </a:r>
            <a:r>
              <a:rPr lang="en-US" sz="4000" dirty="0" smtClean="0"/>
              <a:t>)</a:t>
            </a:r>
          </a:p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Library </a:t>
            </a:r>
            <a:r>
              <a:rPr lang="en-US" sz="4000" dirty="0"/>
              <a:t>of Congress. Bibliographic Framework Initiative </a:t>
            </a:r>
            <a:r>
              <a:rPr lang="en-US" sz="4000" u="sng" dirty="0">
                <a:hlinkClick r:id="rId4"/>
              </a:rPr>
              <a:t>http://www.loc.gov/bibframe/</a:t>
            </a:r>
            <a:r>
              <a:rPr lang="en-US" sz="4000" dirty="0"/>
              <a:t> (open access</a:t>
            </a:r>
            <a:r>
              <a:rPr lang="en-US" sz="4000" dirty="0" smtClean="0"/>
              <a:t>)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Library of Congress. LC Linked Data Service: Authorities and Vocabularies </a:t>
            </a:r>
            <a:r>
              <a:rPr lang="en-US" sz="4000" u="sng" dirty="0">
                <a:hlinkClick r:id="rId5"/>
              </a:rPr>
              <a:t>http://id.loc.gov/</a:t>
            </a:r>
            <a:r>
              <a:rPr lang="en-US" sz="4000" dirty="0"/>
              <a:t> (open access</a:t>
            </a:r>
            <a:r>
              <a:rPr lang="en-US" sz="4000" dirty="0" smtClean="0"/>
              <a:t>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42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806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Even more LODLAM projects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5626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400" dirty="0" smtClean="0"/>
              <a:t>Linked </a:t>
            </a:r>
            <a:r>
              <a:rPr lang="en-US" sz="3400" dirty="0"/>
              <a:t>Data for Libraries (LD4L) wiki (project of Cornell, Harvard, Stanford) (2014) </a:t>
            </a:r>
            <a:r>
              <a:rPr lang="en-US" sz="3400" u="sng" dirty="0">
                <a:hlinkClick r:id="rId3"/>
              </a:rPr>
              <a:t>https://wiki.duraspace.org/pages/viewpage.action?pageId=41354028</a:t>
            </a:r>
            <a:r>
              <a:rPr lang="en-US" sz="3400" dirty="0"/>
              <a:t> (open access)</a:t>
            </a:r>
            <a:endParaRPr lang="en-CA" sz="3400" dirty="0"/>
          </a:p>
          <a:p>
            <a:pPr marL="0" indent="0">
              <a:buNone/>
            </a:pPr>
            <a:endParaRPr lang="en-CA" sz="3400" dirty="0" smtClean="0"/>
          </a:p>
          <a:p>
            <a:pPr marL="0" indent="0">
              <a:buNone/>
            </a:pPr>
            <a:r>
              <a:rPr lang="en-CA" sz="3400" dirty="0" smtClean="0"/>
              <a:t>Linked </a:t>
            </a:r>
            <a:r>
              <a:rPr lang="en-CA" sz="3400" dirty="0"/>
              <a:t>Jazz  </a:t>
            </a:r>
            <a:r>
              <a:rPr lang="en-CA" sz="3400" u="sng" dirty="0">
                <a:hlinkClick r:id="rId4"/>
              </a:rPr>
              <a:t>http://vimeo.com/68308675</a:t>
            </a:r>
            <a:r>
              <a:rPr lang="en-US" sz="3400" dirty="0"/>
              <a:t> (open access video</a:t>
            </a:r>
            <a:r>
              <a:rPr lang="en-US" sz="3400" dirty="0" smtClean="0"/>
              <a:t>)</a:t>
            </a:r>
          </a:p>
          <a:p>
            <a:pPr marL="0" indent="0">
              <a:buNone/>
            </a:pPr>
            <a:endParaRPr lang="en-US" sz="3400" dirty="0" smtClean="0"/>
          </a:p>
          <a:p>
            <a:pPr marL="0" indent="0">
              <a:buNone/>
            </a:pPr>
            <a:r>
              <a:rPr lang="en-US" sz="3400" dirty="0" smtClean="0"/>
              <a:t>Meaningful </a:t>
            </a:r>
            <a:r>
              <a:rPr lang="en-US" sz="3400" dirty="0"/>
              <a:t>Concept Displays </a:t>
            </a:r>
            <a:r>
              <a:rPr lang="en-US" sz="3400" u="sng" dirty="0">
                <a:hlinkClick r:id="rId5"/>
              </a:rPr>
              <a:t>http://mcd.ischool.drexel.edu/</a:t>
            </a:r>
            <a:r>
              <a:rPr lang="en-US" sz="3400" dirty="0"/>
              <a:t> (open access)</a:t>
            </a:r>
            <a:endParaRPr lang="en-CA" sz="3400" dirty="0"/>
          </a:p>
          <a:p>
            <a:pPr marL="0" indent="0">
              <a:buNone/>
            </a:pPr>
            <a:endParaRPr lang="en-US" sz="3400" dirty="0" smtClean="0"/>
          </a:p>
          <a:p>
            <a:pPr marL="0" indent="0">
              <a:buNone/>
            </a:pPr>
            <a:r>
              <a:rPr lang="en-US" sz="3400" dirty="0" smtClean="0"/>
              <a:t>Erik </a:t>
            </a:r>
            <a:r>
              <a:rPr lang="en-US" sz="3400" dirty="0"/>
              <a:t>T. Mitchell  (2013). “Library Linked Data: Research and Adoption. Chicago: American Library Association. (Library Technology Reports v. 49, no. 5) </a:t>
            </a:r>
            <a:r>
              <a:rPr lang="en-US" sz="3400" u="sng" dirty="0">
                <a:hlinkClick r:id="rId6"/>
              </a:rPr>
              <a:t>http://www.metapress.com/content/rn608wp1077n/</a:t>
            </a:r>
            <a:r>
              <a:rPr lang="en-US" sz="3400" dirty="0"/>
              <a:t> (subscription required</a:t>
            </a:r>
            <a:r>
              <a:rPr lang="en-US" sz="3400" dirty="0" smtClean="0"/>
              <a:t>)</a:t>
            </a:r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r>
              <a:rPr lang="en-US" sz="3400" dirty="0" smtClean="0"/>
              <a:t>H.L. Moulaison and S. N. Stanley (2013). “Beyond Failure: Potentially Mitigating Failed Author Searches in the Online Library Catalog Trough the Use of Linked Data” Journal of Web Librarianship (v. 7, no. 1) p. </a:t>
            </a:r>
            <a:r>
              <a:rPr lang="en-US" sz="3400" dirty="0"/>
              <a:t>37-57. </a:t>
            </a:r>
            <a:r>
              <a:rPr lang="en-US" sz="3400" dirty="0">
                <a:hlinkClick r:id="rId7"/>
              </a:rPr>
              <a:t>http://</a:t>
            </a:r>
            <a:r>
              <a:rPr lang="en-US" sz="3400" dirty="0" smtClean="0">
                <a:hlinkClick r:id="rId7"/>
              </a:rPr>
              <a:t>resolver.scholarsportal.info/resolve/19322909/v07i0001/37_bfpmfattuold.xml</a:t>
            </a:r>
            <a:r>
              <a:rPr lang="en-US" sz="3400" dirty="0" smtClean="0"/>
              <a:t> (subscription required)</a:t>
            </a:r>
          </a:p>
          <a:p>
            <a:pPr marL="0" indent="0">
              <a:buNone/>
            </a:pPr>
            <a:endParaRPr lang="en-US" sz="3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43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792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Even more LODLAM projects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6388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r>
              <a:rPr lang="en-US" sz="3400" dirty="0"/>
              <a:t>The Muninn Project </a:t>
            </a:r>
            <a:r>
              <a:rPr lang="en-US" sz="3400" u="sng" dirty="0">
                <a:hlinkClick r:id="rId3"/>
              </a:rPr>
              <a:t>http://blog.muninn-project.org/node/3</a:t>
            </a:r>
            <a:r>
              <a:rPr lang="en-US" sz="3400" dirty="0"/>
              <a:t> (open access)</a:t>
            </a:r>
            <a:endParaRPr lang="en-CA" sz="3400" dirty="0"/>
          </a:p>
          <a:p>
            <a:pPr marL="0" indent="0">
              <a:buNone/>
            </a:pPr>
            <a:endParaRPr lang="en-US" sz="3400" dirty="0" smtClean="0"/>
          </a:p>
          <a:p>
            <a:pPr marL="0" indent="0">
              <a:buNone/>
            </a:pPr>
            <a:r>
              <a:rPr lang="en-US" sz="3400" dirty="0"/>
              <a:t>Peter Neish (2014). Linked Data: Thinking Big, Starting Small. VALA 2014 Proceedings.  </a:t>
            </a:r>
            <a:r>
              <a:rPr lang="en-US" sz="3400" u="sng" dirty="0">
                <a:hlinkClick r:id="rId4"/>
              </a:rPr>
              <a:t>http://peter.neish.net/wp-content/uploads/sites/6/2014/02/VALA2014-Session-10-Neish-Paper.pdf</a:t>
            </a:r>
            <a:r>
              <a:rPr lang="en-US" sz="3400" dirty="0"/>
              <a:t> (open access</a:t>
            </a:r>
            <a:r>
              <a:rPr lang="en-US" sz="3400" dirty="0" smtClean="0"/>
              <a:t>)</a:t>
            </a:r>
          </a:p>
          <a:p>
            <a:pPr marL="0" indent="0">
              <a:buNone/>
            </a:pPr>
            <a:endParaRPr lang="en-US" sz="3400" dirty="0"/>
          </a:p>
          <a:p>
            <a:pPr marL="0" indent="0">
              <a:buNone/>
            </a:pPr>
            <a:r>
              <a:rPr lang="en-US" dirty="0"/>
              <a:t>OCLC (2013). Linked Data at OCLC </a:t>
            </a:r>
            <a:r>
              <a:rPr lang="en-US" dirty="0">
                <a:hlinkClick r:id="rId5"/>
              </a:rPr>
              <a:t>http://www.oclc.org/data.en.html</a:t>
            </a:r>
            <a:r>
              <a:rPr lang="en-US" dirty="0"/>
              <a:t> (open access)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Pan-Canadian Documentary Heritage Network Linked Open Data Visualization “Proof-of-Concept” Out of the trenches: linked open data of the first world war: final report. </a:t>
            </a:r>
            <a:r>
              <a:rPr lang="en-CA" u="sng" dirty="0">
                <a:hlinkClick r:id="rId6"/>
              </a:rPr>
              <a:t>http://www.canadiana.ca/sites/pub.canadiana.ca/files/PCDHN%20Proof-of-concept_Final-Report-ENG_0.pdf</a:t>
            </a:r>
            <a:r>
              <a:rPr lang="en-CA" dirty="0"/>
              <a:t> (open access</a:t>
            </a:r>
            <a:r>
              <a:rPr lang="en-CA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hu-HU" dirty="0"/>
              <a:t>Stefanie Rűhle, Francesca Schulze &amp; Michael Bűchner. Applying a Linked Data Compliant Model: The Usage of the Europeana Data Model by the Deutsche Digitale Bibliothek. Presented at International Conference on Dublin Core and Metadata Applications DC-2014, Austin, Texas, October 2014</a:t>
            </a:r>
          </a:p>
          <a:p>
            <a:pPr marL="0" indent="0">
              <a:buNone/>
            </a:pPr>
            <a:r>
              <a:rPr lang="hu-HU" dirty="0">
                <a:hlinkClick r:id="rId7"/>
              </a:rPr>
              <a:t>http://dcevents.dublincore.org/IntConf/dc-2014/paper/view/231</a:t>
            </a:r>
            <a:r>
              <a:rPr lang="en-US" dirty="0"/>
              <a:t> </a:t>
            </a:r>
            <a:r>
              <a:rPr lang="hu-HU" dirty="0"/>
              <a:t> (open access)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44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4234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And even more LODLAM projects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91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000" dirty="0" smtClean="0"/>
              <a:t>Dan</a:t>
            </a:r>
            <a:r>
              <a:rPr lang="en-US" sz="2000" dirty="0" smtClean="0"/>
              <a:t> Scott</a:t>
            </a:r>
            <a:r>
              <a:rPr lang="hu-HU" sz="2000" dirty="0" smtClean="0"/>
              <a:t>. </a:t>
            </a:r>
            <a:r>
              <a:rPr lang="hu-HU" sz="2000" dirty="0"/>
              <a:t>schema.org: machine-readable cataloguing for the open web. Presented at SWIB14, Bonn, Germany, December 2014 </a:t>
            </a:r>
            <a:r>
              <a:rPr lang="hu-HU" sz="2000" dirty="0">
                <a:hlinkClick r:id="rId3"/>
              </a:rPr>
              <a:t>http://</a:t>
            </a:r>
            <a:r>
              <a:rPr lang="hu-HU" sz="2000" dirty="0" smtClean="0">
                <a:hlinkClick r:id="rId3"/>
              </a:rPr>
              <a:t>www.scivee.tv/node/63282</a:t>
            </a:r>
            <a:r>
              <a:rPr lang="en-US" sz="2000" dirty="0" smtClean="0"/>
              <a:t> </a:t>
            </a:r>
            <a:r>
              <a:rPr lang="hu-HU" sz="2000" dirty="0" smtClean="0"/>
              <a:t> </a:t>
            </a:r>
            <a:r>
              <a:rPr lang="hu-HU" sz="2000" dirty="0"/>
              <a:t>(open access video)</a:t>
            </a:r>
          </a:p>
          <a:p>
            <a:pPr marL="0" indent="0">
              <a:buNone/>
            </a:pPr>
            <a:endParaRPr lang="en-CA" sz="2000" dirty="0"/>
          </a:p>
          <a:p>
            <a:pPr marL="0" indent="0">
              <a:buNone/>
            </a:pPr>
            <a:r>
              <a:rPr lang="en-US" sz="2000" dirty="0"/>
              <a:t>UNLV’s Linked Data Project (2014)  </a:t>
            </a:r>
            <a:r>
              <a:rPr lang="en-US" sz="2000" u="sng" dirty="0">
                <a:hlinkClick r:id="rId4"/>
              </a:rPr>
              <a:t>http://www.library.unlv.edu/linked-data</a:t>
            </a:r>
            <a:r>
              <a:rPr lang="en-US" sz="2000" dirty="0"/>
              <a:t> (open access</a:t>
            </a:r>
            <a:r>
              <a:rPr lang="en-US" sz="2000" dirty="0" smtClean="0"/>
              <a:t>)</a:t>
            </a:r>
          </a:p>
          <a:p>
            <a:pPr marL="0" indent="0">
              <a:buNone/>
            </a:pPr>
            <a:endParaRPr lang="en-CA" sz="2000" dirty="0"/>
          </a:p>
          <a:p>
            <a:pPr marL="0" indent="0">
              <a:buNone/>
            </a:pPr>
            <a:r>
              <a:rPr lang="en-US" sz="2000" dirty="0"/>
              <a:t>VIAF: Virtual International Authority File </a:t>
            </a:r>
            <a:r>
              <a:rPr lang="en-US" sz="2000" u="sng" dirty="0">
                <a:hlinkClick r:id="rId5"/>
              </a:rPr>
              <a:t>http://viaf.org/</a:t>
            </a:r>
            <a:r>
              <a:rPr lang="en-US" sz="2000" dirty="0"/>
              <a:t> (open access</a:t>
            </a:r>
            <a:r>
              <a:rPr lang="en-US" sz="2000" dirty="0" smtClean="0"/>
              <a:t>)</a:t>
            </a:r>
          </a:p>
          <a:p>
            <a:pPr marL="0" indent="0">
              <a:buNone/>
            </a:pPr>
            <a:endParaRPr lang="en-CA" sz="2000" dirty="0"/>
          </a:p>
          <a:p>
            <a:pPr marL="0" indent="0">
              <a:buNone/>
            </a:pPr>
            <a:r>
              <a:rPr lang="en-US" sz="2000" dirty="0"/>
              <a:t>Richard Wallis (2013). Linked Data Progress with OCLC and Others. At OCLC Linked Data Round Table, IFLA Conference, Aug. 19, 2013, Singapore. </a:t>
            </a:r>
            <a:r>
              <a:rPr lang="en-US" sz="2000" u="sng" dirty="0">
                <a:hlinkClick r:id="rId6"/>
              </a:rPr>
              <a:t>http://www.slideshare.net/rjw/linked-data-progress-ifla-2013</a:t>
            </a:r>
            <a:r>
              <a:rPr lang="en-US" sz="2000" dirty="0"/>
              <a:t> (open access</a:t>
            </a:r>
            <a:r>
              <a:rPr lang="en-US" sz="2000" dirty="0" smtClean="0"/>
              <a:t>)</a:t>
            </a:r>
          </a:p>
          <a:p>
            <a:pPr marL="0" indent="0">
              <a:buNone/>
            </a:pPr>
            <a:endParaRPr lang="en-CA" sz="2000" dirty="0"/>
          </a:p>
          <a:p>
            <a:pPr marL="0" indent="0">
              <a:buNone/>
            </a:pPr>
            <a:r>
              <a:rPr lang="en-US" sz="2000" dirty="0"/>
              <a:t>Neil Wilson (2014) The Linked Open British National Bibliography </a:t>
            </a:r>
            <a:r>
              <a:rPr lang="en-US" sz="2000" u="sng" dirty="0">
                <a:hlinkClick r:id="rId7"/>
              </a:rPr>
              <a:t>http://data.gov.uk/blog/linked-open-british-national-bibliography</a:t>
            </a:r>
            <a:r>
              <a:rPr lang="en-US" sz="2000" dirty="0"/>
              <a:t> blog post 22/04/2014 (open access)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371AA-6CC3-49D3-BCC2-49F0C97B286E}" type="slidenum">
              <a:rPr lang="en-CA" smtClean="0"/>
              <a:pPr/>
              <a:t>45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8543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1406</TotalTime>
  <Words>1929</Words>
  <Application>Microsoft Office PowerPoint</Application>
  <PresentationFormat>On-screen Show (4:3)</PresentationFormat>
  <Paragraphs>303</Paragraphs>
  <Slides>45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What is #LODLAM?! Understanding Linked Open Data in Libraries, Archives [and Museums]</vt:lpstr>
      <vt:lpstr>Linked [open] data and Resource Description Framework (RDF)</vt:lpstr>
      <vt:lpstr>What is linked data?</vt:lpstr>
      <vt:lpstr>Is your information machine-actionable?</vt:lpstr>
      <vt:lpstr>Use structured, machine-actionable data</vt:lpstr>
      <vt:lpstr>Identify your data</vt:lpstr>
      <vt:lpstr>Properties in DBpedia</vt:lpstr>
      <vt:lpstr>Smarter browser results</vt:lpstr>
      <vt:lpstr>Structure your data using RDF</vt:lpstr>
      <vt:lpstr>RDF data as a web of data</vt:lpstr>
      <vt:lpstr>Identify everything with a URI</vt:lpstr>
      <vt:lpstr>Re-use vocabularies</vt:lpstr>
      <vt:lpstr>Connect your data</vt:lpstr>
      <vt:lpstr>Publish data using standard web formats</vt:lpstr>
      <vt:lpstr>The web of things</vt:lpstr>
      <vt:lpstr>The Linked Open Data Cloud Diagram</vt:lpstr>
      <vt:lpstr>Linked open data in libraries and archives</vt:lpstr>
      <vt:lpstr>Sharing our data</vt:lpstr>
      <vt:lpstr>Sharing controlled vocabularies</vt:lpstr>
      <vt:lpstr>Sharing unique resources (via OCLC)</vt:lpstr>
      <vt:lpstr>Sharing holdings information</vt:lpstr>
      <vt:lpstr>Imagine use of our holdings data</vt:lpstr>
      <vt:lpstr>Replacing MARC</vt:lpstr>
      <vt:lpstr>Exploring BIBFRAME with Libhub</vt:lpstr>
      <vt:lpstr>Beyond metadata: sharing our documentary heritage</vt:lpstr>
      <vt:lpstr>Making library people visible  on the web</vt:lpstr>
      <vt:lpstr>Consuming data to aid discovery</vt:lpstr>
      <vt:lpstr>Visualizing library people</vt:lpstr>
      <vt:lpstr>Connecting local digital libraries</vt:lpstr>
      <vt:lpstr>Connecting across libraries &amp; archives</vt:lpstr>
      <vt:lpstr>Crowdsourcing Relationships</vt:lpstr>
      <vt:lpstr>Augment our catalogues</vt:lpstr>
      <vt:lpstr>Mash-up external resources: FAO</vt:lpstr>
      <vt:lpstr>Gathering Data for the Catalogue</vt:lpstr>
      <vt:lpstr>Current state of LODLAM</vt:lpstr>
      <vt:lpstr>Thank you!</vt:lpstr>
      <vt:lpstr>Image credits for slide 16</vt:lpstr>
      <vt:lpstr>Image credits for slide 23</vt:lpstr>
      <vt:lpstr>General Linked Data Resources</vt:lpstr>
      <vt:lpstr>Some LODLAM Projects</vt:lpstr>
      <vt:lpstr>Some LODLAM Projects</vt:lpstr>
      <vt:lpstr>Some more LODLAM projects</vt:lpstr>
      <vt:lpstr>Even more LODLAM projects</vt:lpstr>
      <vt:lpstr>Even more LODLAM projects</vt:lpstr>
      <vt:lpstr>And even more LODLAM projects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#LODLAM?! Understanding Linked Open Data in Libraries, Archives [and Museums]</dc:title>
  <dc:creator>ahitchens</dc:creator>
  <cp:lastModifiedBy>ahitchens</cp:lastModifiedBy>
  <cp:revision>113</cp:revision>
  <dcterms:created xsi:type="dcterms:W3CDTF">2014-05-29T13:43:12Z</dcterms:created>
  <dcterms:modified xsi:type="dcterms:W3CDTF">2015-02-20T16:36:02Z</dcterms:modified>
</cp:coreProperties>
</file>